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7" r:id="rId8"/>
    <p:sldId id="279" r:id="rId9"/>
    <p:sldId id="278" r:id="rId10"/>
    <p:sldId id="280" r:id="rId1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58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70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62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76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5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62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22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26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55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28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77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45E9-F7E6-4D6D-B03D-88F7AE958899}" type="datetimeFigureOut">
              <a:rPr lang="fr-FR" smtClean="0"/>
              <a:t>04/06/2019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01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emf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40854" y="1743730"/>
            <a:ext cx="8254922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CYCLO DES GRANDES </a:t>
            </a:r>
          </a:p>
          <a:p>
            <a:pPr algn="ctr"/>
            <a:r>
              <a:rPr lang="fr-FR" sz="4800" i="1" dirty="0">
                <a:latin typeface="Broadway" panose="04040905080B02020502" pitchFamily="82" charset="0"/>
              </a:rPr>
              <a:t>        Alpes     </a:t>
            </a:r>
            <a:r>
              <a:rPr lang="fr-FR" dirty="0">
                <a:latin typeface="+mj-lt"/>
              </a:rPr>
              <a:t>2019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40854" y="3573016"/>
            <a:ext cx="8254922" cy="20621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Roadbook v2</a:t>
            </a:r>
          </a:p>
          <a:p>
            <a:pPr algn="ctr"/>
            <a:endParaRPr lang="fr-FR" sz="3200" dirty="0">
              <a:latin typeface="+mj-lt"/>
            </a:endParaRPr>
          </a:p>
          <a:p>
            <a:pPr algn="ctr"/>
            <a:endParaRPr lang="fr-FR" sz="3200" dirty="0">
              <a:latin typeface="+mj-lt"/>
            </a:endParaRPr>
          </a:p>
          <a:p>
            <a:pPr algn="ctr"/>
            <a:r>
              <a:rPr lang="fr-FR" sz="3200" dirty="0">
                <a:latin typeface="+mj-lt"/>
              </a:rPr>
              <a:t>				</a:t>
            </a:r>
            <a:endParaRPr lang="fr-FR" sz="1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483" y="4221088"/>
            <a:ext cx="1839664" cy="1214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383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1925F-9207-494B-BEFC-FB5C9A66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047FB9-A20F-4DEE-BA7B-A3427F8A1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B5D15-088F-4D7D-BCC8-D2A54C1025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219" t="35610" b="50000"/>
          <a:stretch/>
        </p:blipFill>
        <p:spPr>
          <a:xfrm>
            <a:off x="7857365" y="2978951"/>
            <a:ext cx="1012687" cy="45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2754" y="1207293"/>
            <a:ext cx="7063662" cy="357185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dirty="0"/>
              <a:t>Précisions :</a:t>
            </a:r>
            <a:endParaRPr lang="fr-FR" sz="1200" dirty="0"/>
          </a:p>
          <a:p>
            <a:endParaRPr lang="fr-FR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En prenant dans l’ordre,  les  lieux indiqués  dans le tableau de chaque étape comme direction à suivre, l’itinéraire est très facile à trouver.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Les carrefours où il faut faire attention de suivre la bonne direction sont indiqués avec une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Les points d’eau au bord de la route facile d’</a:t>
            </a:r>
            <a:r>
              <a:rPr lang="fr-FR" sz="1200" dirty="0" err="1"/>
              <a:t>accés</a:t>
            </a:r>
            <a:r>
              <a:rPr lang="fr-FR" sz="1200" dirty="0"/>
              <a:t> sont indiquées avec une goutte      . Tous ne sont pas forcément indiqués. Penser à régulièrement faire le plein d’eau, il existe de long tronçons sans points d’eau disponibles.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L’emplacement prévisionnel des ravitos est indiqué par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Les points de vue remarquables sont indiqués par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Des panneaux « Route des Grandes Alpes » sont présents sur tout l’itinéraire :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Attention : il est indispensable d’assister au briefing du soir. L’emplacement du ravito, ou le tracé prévisionnel peuvent éventuellement être modifiés en fonction de la météo, de travaux ou autres éléments…</a:t>
            </a:r>
          </a:p>
        </p:txBody>
      </p:sp>
      <p:sp>
        <p:nvSpPr>
          <p:cNvPr id="4" name="Multiplier 3"/>
          <p:cNvSpPr/>
          <p:nvPr/>
        </p:nvSpPr>
        <p:spPr>
          <a:xfrm>
            <a:off x="7257765" y="2377423"/>
            <a:ext cx="224457" cy="180020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Larme 4"/>
          <p:cNvSpPr/>
          <p:nvPr/>
        </p:nvSpPr>
        <p:spPr>
          <a:xfrm rot="18909316">
            <a:off x="6716369" y="2615532"/>
            <a:ext cx="132364" cy="131726"/>
          </a:xfrm>
          <a:prstGeom prst="teardrop">
            <a:avLst>
              <a:gd name="adj" fmla="val 155771"/>
            </a:avLst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">
                <a:schemeClr val="accent1">
                  <a:tint val="44500"/>
                  <a:satMod val="160000"/>
                </a:schemeClr>
              </a:gs>
              <a:gs pos="100000">
                <a:srgbClr val="0070C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936" y="3168820"/>
            <a:ext cx="225025" cy="2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490" y="3388881"/>
            <a:ext cx="225025" cy="22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r="6605" b="13667"/>
          <a:stretch/>
        </p:blipFill>
        <p:spPr bwMode="auto">
          <a:xfrm>
            <a:off x="6519684" y="3503787"/>
            <a:ext cx="1436692" cy="30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50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86" y="3721852"/>
            <a:ext cx="8997950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3" name="Tableau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72267"/>
              </p:ext>
            </p:extLst>
          </p:nvPr>
        </p:nvGraphicFramePr>
        <p:xfrm>
          <a:off x="511690" y="908720"/>
          <a:ext cx="361833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897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Thonon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830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des Gets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1163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830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 anchor="ctr"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Taninges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51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650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830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130</a:t>
                      </a: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Chatillon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54,5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780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960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Cluses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481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960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1140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Le Reposoir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73,5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977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1470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 la </a:t>
                      </a:r>
                      <a:r>
                        <a:rPr lang="fr-FR" sz="800" dirty="0" err="1"/>
                        <a:t>Colombière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Le Grand </a:t>
                      </a:r>
                      <a:r>
                        <a:rPr lang="fr-FR" sz="800" dirty="0" err="1"/>
                        <a:t>Bornand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92,5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927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2100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dirty="0"/>
                        <a:t>560</a:t>
                      </a: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La Clusaz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98,5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1034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2210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des Aravis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106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1487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2660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La </a:t>
                      </a:r>
                      <a:r>
                        <a:rPr lang="fr-FR" sz="800" dirty="0" err="1"/>
                        <a:t>Giettaz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1134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2660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4" name="ZoneTexte 93"/>
          <p:cNvSpPr txBox="1"/>
          <p:nvPr/>
        </p:nvSpPr>
        <p:spPr>
          <a:xfrm>
            <a:off x="540059" y="257321"/>
            <a:ext cx="814225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1 : THONON– LA GIETTAZ     Dimanche 16 juin</a:t>
            </a:r>
          </a:p>
        </p:txBody>
      </p:sp>
      <p:sp>
        <p:nvSpPr>
          <p:cNvPr id="96" name="Organigramme : Processus 95"/>
          <p:cNvSpPr/>
          <p:nvPr/>
        </p:nvSpPr>
        <p:spPr>
          <a:xfrm>
            <a:off x="4690541" y="908720"/>
            <a:ext cx="3991771" cy="684076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111 km (+ 4km 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2660 m / D- : 1930 m</a:t>
            </a:r>
          </a:p>
        </p:txBody>
      </p:sp>
      <p:sp>
        <p:nvSpPr>
          <p:cNvPr id="97" name="Organigramme : Processus 96"/>
          <p:cNvSpPr/>
          <p:nvPr/>
        </p:nvSpPr>
        <p:spPr>
          <a:xfrm>
            <a:off x="4720689" y="1731905"/>
            <a:ext cx="3991771" cy="17371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Sortie de Thonon, bien suivre Morzine / Les Gets, puis les Gets. (la route contourne Morzine)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La traversée de Cluses +/- se fait perpendiculairement à l’axe de </a:t>
            </a:r>
            <a:r>
              <a:rPr lang="fr-FR" sz="900" dirty="0" err="1">
                <a:solidFill>
                  <a:sysClr val="windowText" lastClr="000000"/>
                </a:solidFill>
              </a:rPr>
              <a:t>vall</a:t>
            </a:r>
            <a:r>
              <a:rPr lang="fr-FR" sz="900" dirty="0">
                <a:solidFill>
                  <a:sysClr val="windowText" lastClr="000000"/>
                </a:solidFill>
              </a:rPr>
              <a:t> </a:t>
            </a:r>
            <a:r>
              <a:rPr lang="fr-FR" sz="900" dirty="0" err="1">
                <a:solidFill>
                  <a:sysClr val="windowText" lastClr="000000"/>
                </a:solidFill>
              </a:rPr>
              <a:t>ée</a:t>
            </a:r>
            <a:r>
              <a:rPr lang="fr-FR" sz="900" dirty="0">
                <a:solidFill>
                  <a:sysClr val="windowText" lastClr="000000"/>
                </a:solidFill>
              </a:rPr>
              <a:t>. Suivre dès que possible  Scionzier, col de la </a:t>
            </a:r>
            <a:r>
              <a:rPr lang="fr-FR" sz="900" dirty="0" err="1">
                <a:solidFill>
                  <a:sysClr val="windowText" lastClr="000000"/>
                </a:solidFill>
              </a:rPr>
              <a:t>Colombières</a:t>
            </a: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Après le  Grand </a:t>
            </a:r>
            <a:r>
              <a:rPr lang="fr-FR" sz="900" dirty="0" err="1">
                <a:solidFill>
                  <a:sysClr val="windowText" lastClr="000000"/>
                </a:solidFill>
              </a:rPr>
              <a:t>Bornand</a:t>
            </a:r>
            <a:r>
              <a:rPr lang="fr-FR" sz="900" dirty="0">
                <a:solidFill>
                  <a:sysClr val="windowText" lastClr="000000"/>
                </a:solidFill>
              </a:rPr>
              <a:t>, bien suivre direction la Clusaz. Ne pas se tromper en redescendant sur Annecy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Saint-Jean de </a:t>
            </a:r>
            <a:r>
              <a:rPr lang="fr-FR" sz="900" dirty="0" err="1">
                <a:solidFill>
                  <a:sysClr val="windowText" lastClr="000000"/>
                </a:solidFill>
              </a:rPr>
              <a:t>Sixt</a:t>
            </a:r>
            <a:r>
              <a:rPr lang="fr-FR" sz="900" dirty="0">
                <a:solidFill>
                  <a:sysClr val="windowText" lastClr="000000"/>
                </a:solidFill>
              </a:rPr>
              <a:t> au rond point prendre direction la Clusaz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Hébergement se situe dans  une épingle tournant sur la droite en descendant, sur le haut de la </a:t>
            </a:r>
            <a:r>
              <a:rPr lang="fr-FR" sz="900" dirty="0" err="1">
                <a:solidFill>
                  <a:sysClr val="windowText" lastClr="000000"/>
                </a:solidFill>
              </a:rPr>
              <a:t>Giettaz</a:t>
            </a:r>
            <a:r>
              <a:rPr lang="fr-FR" sz="900" dirty="0">
                <a:solidFill>
                  <a:sysClr val="windowText" lastClr="000000"/>
                </a:solidFill>
              </a:rPr>
              <a:t>. (imposant </a:t>
            </a:r>
            <a:r>
              <a:rPr lang="fr-FR" sz="900" dirty="0" err="1">
                <a:solidFill>
                  <a:sysClr val="windowText" lastClr="000000"/>
                </a:solidFill>
              </a:rPr>
              <a:t>batiment</a:t>
            </a:r>
            <a:r>
              <a:rPr lang="fr-FR" sz="900" dirty="0">
                <a:solidFill>
                  <a:sysClr val="windowText" lastClr="000000"/>
                </a:solidFill>
              </a:rPr>
              <a:t> en L , 500m avant le centre de la </a:t>
            </a:r>
            <a:r>
              <a:rPr lang="fr-FR" sz="900" dirty="0" err="1">
                <a:solidFill>
                  <a:sysClr val="windowText" lastClr="000000"/>
                </a:solidFill>
              </a:rPr>
              <a:t>Giettaz</a:t>
            </a:r>
            <a:r>
              <a:rPr lang="fr-FR" sz="900" dirty="0">
                <a:solidFill>
                  <a:sysClr val="windowText" lastClr="000000"/>
                </a:solidFill>
              </a:rPr>
              <a:t>)</a:t>
            </a:r>
          </a:p>
        </p:txBody>
      </p:sp>
      <p:grpSp>
        <p:nvGrpSpPr>
          <p:cNvPr id="4096" name="Groupe 4095"/>
          <p:cNvGrpSpPr/>
          <p:nvPr/>
        </p:nvGrpSpPr>
        <p:grpSpPr>
          <a:xfrm>
            <a:off x="428133" y="3878326"/>
            <a:ext cx="8013126" cy="2710454"/>
            <a:chOff x="428133" y="3878326"/>
            <a:chExt cx="8013126" cy="2710454"/>
          </a:xfrm>
        </p:grpSpPr>
        <p:grpSp>
          <p:nvGrpSpPr>
            <p:cNvPr id="95" name="Groupe 94"/>
            <p:cNvGrpSpPr/>
            <p:nvPr/>
          </p:nvGrpSpPr>
          <p:grpSpPr>
            <a:xfrm>
              <a:off x="428133" y="3878326"/>
              <a:ext cx="8013126" cy="2710454"/>
              <a:chOff x="428133" y="3878326"/>
              <a:chExt cx="8013126" cy="2710454"/>
            </a:xfrm>
          </p:grpSpPr>
          <p:cxnSp>
            <p:nvCxnSpPr>
              <p:cNvPr id="7" name="Connecteur droit 6"/>
              <p:cNvCxnSpPr/>
              <p:nvPr/>
            </p:nvCxnSpPr>
            <p:spPr>
              <a:xfrm>
                <a:off x="8319928" y="4439029"/>
                <a:ext cx="0" cy="10952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/>
              <p:cNvCxnSpPr/>
              <p:nvPr/>
            </p:nvCxnSpPr>
            <p:spPr>
              <a:xfrm>
                <a:off x="7226923" y="4464115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avec flèche 8"/>
              <p:cNvCxnSpPr/>
              <p:nvPr/>
            </p:nvCxnSpPr>
            <p:spPr>
              <a:xfrm>
                <a:off x="4270936" y="5347430"/>
                <a:ext cx="237685" cy="271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6164004" y="4310802"/>
                <a:ext cx="0" cy="6293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avec flèche 10"/>
              <p:cNvCxnSpPr/>
              <p:nvPr/>
            </p:nvCxnSpPr>
            <p:spPr>
              <a:xfrm>
                <a:off x="7825585" y="4940132"/>
                <a:ext cx="472799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/>
              <p:cNvCxnSpPr/>
              <p:nvPr/>
            </p:nvCxnSpPr>
            <p:spPr>
              <a:xfrm>
                <a:off x="6164004" y="4894320"/>
                <a:ext cx="748256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Multiplier 12"/>
              <p:cNvSpPr/>
              <p:nvPr/>
            </p:nvSpPr>
            <p:spPr>
              <a:xfrm>
                <a:off x="6844469" y="5710737"/>
                <a:ext cx="224457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ZoneTexte 106"/>
              <p:cNvSpPr txBox="1"/>
              <p:nvPr/>
            </p:nvSpPr>
            <p:spPr>
              <a:xfrm>
                <a:off x="1570987" y="5150957"/>
                <a:ext cx="45730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40</a:t>
                </a:r>
              </a:p>
            </p:txBody>
          </p:sp>
          <p:sp>
            <p:nvSpPr>
              <p:cNvPr id="15" name="Larme 14"/>
              <p:cNvSpPr/>
              <p:nvPr/>
            </p:nvSpPr>
            <p:spPr>
              <a:xfrm rot="18909316">
                <a:off x="4812728" y="6247706"/>
                <a:ext cx="137531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Larme 15"/>
              <p:cNvSpPr/>
              <p:nvPr/>
            </p:nvSpPr>
            <p:spPr>
              <a:xfrm rot="18909316">
                <a:off x="4188198" y="6141715"/>
                <a:ext cx="137531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Multiplier 16"/>
              <p:cNvSpPr/>
              <p:nvPr/>
            </p:nvSpPr>
            <p:spPr>
              <a:xfrm>
                <a:off x="6956698" y="5713422"/>
                <a:ext cx="224457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8" name="Connecteur droit avec flèche 17"/>
              <p:cNvCxnSpPr/>
              <p:nvPr/>
            </p:nvCxnSpPr>
            <p:spPr>
              <a:xfrm flipV="1">
                <a:off x="4889655" y="5348785"/>
                <a:ext cx="607239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18"/>
              <p:cNvCxnSpPr/>
              <p:nvPr/>
            </p:nvCxnSpPr>
            <p:spPr>
              <a:xfrm>
                <a:off x="5496894" y="4897595"/>
                <a:ext cx="66711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>
                <a:off x="3402359" y="4507346"/>
                <a:ext cx="0" cy="9586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ZoneTexte 106"/>
              <p:cNvSpPr txBox="1"/>
              <p:nvPr/>
            </p:nvSpPr>
            <p:spPr>
              <a:xfrm>
                <a:off x="7373687" y="4707262"/>
                <a:ext cx="33691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7,5</a:t>
                </a: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 rot="16200000">
                <a:off x="5743797" y="4053405"/>
                <a:ext cx="810376" cy="46166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</a:t>
                </a:r>
                <a:r>
                  <a:rPr lang="fr-FR" sz="800" b="1" dirty="0" err="1"/>
                  <a:t>ed</a:t>
                </a:r>
                <a:r>
                  <a:rPr lang="fr-FR" sz="800" b="1" dirty="0"/>
                  <a:t> la </a:t>
                </a:r>
              </a:p>
              <a:p>
                <a:r>
                  <a:rPr lang="fr-FR" sz="800" b="1" dirty="0" err="1"/>
                  <a:t>Colombière</a:t>
                </a:r>
                <a:endParaRPr lang="fr-FR" sz="800" b="1" dirty="0"/>
              </a:p>
              <a:p>
                <a:r>
                  <a:rPr lang="fr-FR" sz="800" b="1" dirty="0"/>
                  <a:t>1613 m</a:t>
                </a:r>
              </a:p>
            </p:txBody>
          </p:sp>
          <p:cxnSp>
            <p:nvCxnSpPr>
              <p:cNvPr id="23" name="Connecteur droit 22"/>
              <p:cNvCxnSpPr/>
              <p:nvPr/>
            </p:nvCxnSpPr>
            <p:spPr>
              <a:xfrm flipH="1">
                <a:off x="4881493" y="4850435"/>
                <a:ext cx="1" cy="132387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ZoneTexte 23"/>
              <p:cNvSpPr txBox="1"/>
              <p:nvPr/>
            </p:nvSpPr>
            <p:spPr>
              <a:xfrm rot="16200000">
                <a:off x="4413323" y="4595335"/>
                <a:ext cx="936341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Cluses</a:t>
                </a:r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 rot="16200000">
                <a:off x="2913312" y="4368866"/>
                <a:ext cx="940274" cy="35177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des </a:t>
                </a:r>
                <a:r>
                  <a:rPr lang="fr-FR" sz="800" b="1" dirty="0" err="1"/>
                  <a:t>gets</a:t>
                </a:r>
                <a:endParaRPr lang="fr-FR" sz="800" b="1" dirty="0"/>
              </a:p>
              <a:p>
                <a:r>
                  <a:rPr lang="fr-FR" sz="800" b="1" dirty="0"/>
                  <a:t> 1163 m</a:t>
                </a:r>
              </a:p>
            </p:txBody>
          </p:sp>
          <p:cxnSp>
            <p:nvCxnSpPr>
              <p:cNvPr id="29" name="Connecteur droit 28"/>
              <p:cNvCxnSpPr/>
              <p:nvPr/>
            </p:nvCxnSpPr>
            <p:spPr>
              <a:xfrm>
                <a:off x="547514" y="4897820"/>
                <a:ext cx="0" cy="13961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ZoneTexte 29"/>
              <p:cNvSpPr txBox="1"/>
              <p:nvPr/>
            </p:nvSpPr>
            <p:spPr>
              <a:xfrm rot="16200000">
                <a:off x="7899921" y="4198875"/>
                <a:ext cx="858822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La </a:t>
                </a:r>
                <a:r>
                  <a:rPr lang="fr-FR" sz="800" dirty="0" err="1"/>
                  <a:t>Giettaz</a:t>
                </a:r>
                <a:endParaRPr lang="fr-FR" sz="800" dirty="0"/>
              </a:p>
            </p:txBody>
          </p:sp>
          <p:cxnSp>
            <p:nvCxnSpPr>
              <p:cNvPr id="31" name="Connecteur droit avec flèche 30"/>
              <p:cNvCxnSpPr/>
              <p:nvPr/>
            </p:nvCxnSpPr>
            <p:spPr>
              <a:xfrm>
                <a:off x="547514" y="5331986"/>
                <a:ext cx="2854845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ZoneTexte 106"/>
              <p:cNvSpPr txBox="1"/>
              <p:nvPr/>
            </p:nvSpPr>
            <p:spPr>
              <a:xfrm>
                <a:off x="3617411" y="5061365"/>
                <a:ext cx="45730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11</a:t>
                </a:r>
              </a:p>
            </p:txBody>
          </p:sp>
          <p:cxnSp>
            <p:nvCxnSpPr>
              <p:cNvPr id="34" name="Connecteur droit 33"/>
              <p:cNvCxnSpPr/>
              <p:nvPr/>
            </p:nvCxnSpPr>
            <p:spPr>
              <a:xfrm>
                <a:off x="7857365" y="4009618"/>
                <a:ext cx="0" cy="10952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ZoneTexte 34"/>
              <p:cNvSpPr txBox="1"/>
              <p:nvPr/>
            </p:nvSpPr>
            <p:spPr>
              <a:xfrm rot="16200000">
                <a:off x="7403854" y="4124896"/>
                <a:ext cx="843463" cy="35177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des Aravis</a:t>
                </a:r>
              </a:p>
              <a:p>
                <a:r>
                  <a:rPr lang="fr-FR" sz="800" b="1" dirty="0"/>
                  <a:t>1487m</a:t>
                </a:r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 rot="16200000">
                <a:off x="6740869" y="4252454"/>
                <a:ext cx="972109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La Clusaz</a:t>
                </a:r>
              </a:p>
            </p:txBody>
          </p:sp>
          <p:cxnSp>
            <p:nvCxnSpPr>
              <p:cNvPr id="38" name="Connecteur droit 37"/>
              <p:cNvCxnSpPr/>
              <p:nvPr/>
            </p:nvCxnSpPr>
            <p:spPr>
              <a:xfrm>
                <a:off x="5515794" y="4419108"/>
                <a:ext cx="0" cy="13051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 flipH="1">
                <a:off x="4436985" y="4722512"/>
                <a:ext cx="143273" cy="12008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Multiplier 40"/>
              <p:cNvSpPr/>
              <p:nvPr/>
            </p:nvSpPr>
            <p:spPr>
              <a:xfrm>
                <a:off x="4777427" y="6408760"/>
                <a:ext cx="224457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Multiplier 41"/>
              <p:cNvSpPr/>
              <p:nvPr/>
            </p:nvSpPr>
            <p:spPr>
              <a:xfrm>
                <a:off x="4144734" y="6302769"/>
                <a:ext cx="224457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" name="Connecteur droit avec flèche 42"/>
              <p:cNvCxnSpPr/>
              <p:nvPr/>
            </p:nvCxnSpPr>
            <p:spPr>
              <a:xfrm>
                <a:off x="4499589" y="5355280"/>
                <a:ext cx="381904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avec flèche 43"/>
              <p:cNvCxnSpPr/>
              <p:nvPr/>
            </p:nvCxnSpPr>
            <p:spPr>
              <a:xfrm>
                <a:off x="6900969" y="5108152"/>
                <a:ext cx="325954" cy="2072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avec flèche 44"/>
              <p:cNvCxnSpPr/>
              <p:nvPr/>
            </p:nvCxnSpPr>
            <p:spPr>
              <a:xfrm>
                <a:off x="7226923" y="4946832"/>
                <a:ext cx="63044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Larme 45"/>
              <p:cNvSpPr/>
              <p:nvPr/>
            </p:nvSpPr>
            <p:spPr>
              <a:xfrm rot="18909316">
                <a:off x="5455131" y="5805282"/>
                <a:ext cx="137531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Larme 46"/>
              <p:cNvSpPr/>
              <p:nvPr/>
            </p:nvSpPr>
            <p:spPr>
              <a:xfrm rot="18909316">
                <a:off x="7174883" y="5725027"/>
                <a:ext cx="137531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" name="Connecteur droit 47"/>
              <p:cNvCxnSpPr/>
              <p:nvPr/>
            </p:nvCxnSpPr>
            <p:spPr>
              <a:xfrm>
                <a:off x="6912260" y="4464115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ZoneTexte 48"/>
              <p:cNvSpPr txBox="1"/>
              <p:nvPr/>
            </p:nvSpPr>
            <p:spPr>
              <a:xfrm rot="16200000">
                <a:off x="6468250" y="4131142"/>
                <a:ext cx="844185" cy="3385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Le grand </a:t>
                </a:r>
                <a:r>
                  <a:rPr lang="fr-FR" sz="800" dirty="0" err="1"/>
                  <a:t>Bornand</a:t>
                </a:r>
                <a:endParaRPr lang="fr-FR" sz="800" dirty="0"/>
              </a:p>
            </p:txBody>
          </p:sp>
          <p:cxnSp>
            <p:nvCxnSpPr>
              <p:cNvPr id="50" name="Connecteur droit avec flèche 49"/>
              <p:cNvCxnSpPr/>
              <p:nvPr/>
            </p:nvCxnSpPr>
            <p:spPr>
              <a:xfrm>
                <a:off x="3385230" y="5343904"/>
                <a:ext cx="87173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ZoneTexte 106"/>
              <p:cNvSpPr txBox="1"/>
              <p:nvPr/>
            </p:nvSpPr>
            <p:spPr>
              <a:xfrm>
                <a:off x="4144734" y="5150829"/>
                <a:ext cx="45730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3,5</a:t>
                </a:r>
              </a:p>
            </p:txBody>
          </p:sp>
          <p:sp>
            <p:nvSpPr>
              <p:cNvPr id="52" name="ZoneTexte 106"/>
              <p:cNvSpPr txBox="1"/>
              <p:nvPr/>
            </p:nvSpPr>
            <p:spPr>
              <a:xfrm>
                <a:off x="4496838" y="5143078"/>
                <a:ext cx="45730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8</a:t>
                </a:r>
              </a:p>
            </p:txBody>
          </p:sp>
          <p:sp>
            <p:nvSpPr>
              <p:cNvPr id="53" name="ZoneTexte 106"/>
              <p:cNvSpPr txBox="1"/>
              <p:nvPr/>
            </p:nvSpPr>
            <p:spPr>
              <a:xfrm>
                <a:off x="4993421" y="5102780"/>
                <a:ext cx="45730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11</a:t>
                </a:r>
              </a:p>
            </p:txBody>
          </p:sp>
          <p:sp>
            <p:nvSpPr>
              <p:cNvPr id="54" name="ZoneTexte 106"/>
              <p:cNvSpPr txBox="1"/>
              <p:nvPr/>
            </p:nvSpPr>
            <p:spPr>
              <a:xfrm>
                <a:off x="6265236" y="4678876"/>
                <a:ext cx="54579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11,5</a:t>
                </a:r>
              </a:p>
            </p:txBody>
          </p:sp>
          <p:sp>
            <p:nvSpPr>
              <p:cNvPr id="55" name="ZoneTexte 106"/>
              <p:cNvSpPr txBox="1"/>
              <p:nvPr/>
            </p:nvSpPr>
            <p:spPr>
              <a:xfrm>
                <a:off x="6923172" y="4878954"/>
                <a:ext cx="2728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6</a:t>
                </a:r>
              </a:p>
            </p:txBody>
          </p:sp>
          <p:sp>
            <p:nvSpPr>
              <p:cNvPr id="56" name="ZoneTexte 106"/>
              <p:cNvSpPr txBox="1"/>
              <p:nvPr/>
            </p:nvSpPr>
            <p:spPr>
              <a:xfrm>
                <a:off x="5619099" y="4678876"/>
                <a:ext cx="35377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7,5</a:t>
                </a:r>
              </a:p>
            </p:txBody>
          </p:sp>
          <p:sp>
            <p:nvSpPr>
              <p:cNvPr id="57" name="ZoneTexte 106"/>
              <p:cNvSpPr txBox="1"/>
              <p:nvPr/>
            </p:nvSpPr>
            <p:spPr>
              <a:xfrm>
                <a:off x="7899984" y="4731388"/>
                <a:ext cx="35377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5</a:t>
                </a:r>
              </a:p>
            </p:txBody>
          </p:sp>
          <p:pic>
            <p:nvPicPr>
              <p:cNvPr id="5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55509" y="5657382"/>
                <a:ext cx="28575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8" name="ZoneTexte 27"/>
              <p:cNvSpPr txBox="1"/>
              <p:nvPr/>
            </p:nvSpPr>
            <p:spPr>
              <a:xfrm rot="16200000">
                <a:off x="110649" y="4704077"/>
                <a:ext cx="858822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Thonon</a:t>
                </a:r>
              </a:p>
            </p:txBody>
          </p:sp>
          <p:cxnSp>
            <p:nvCxnSpPr>
              <p:cNvPr id="62" name="Connecteur droit 61"/>
              <p:cNvCxnSpPr/>
              <p:nvPr/>
            </p:nvCxnSpPr>
            <p:spPr>
              <a:xfrm flipH="1">
                <a:off x="4256964" y="4689140"/>
                <a:ext cx="1" cy="132387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ZoneTexte 24"/>
              <p:cNvSpPr txBox="1"/>
              <p:nvPr/>
            </p:nvSpPr>
            <p:spPr>
              <a:xfrm rot="16200000">
                <a:off x="3752930" y="4595337"/>
                <a:ext cx="936343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Taninges</a:t>
                </a:r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 rot="16200000">
                <a:off x="4025319" y="4595336"/>
                <a:ext cx="936341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Chatillon</a:t>
                </a:r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 rot="16200000">
                <a:off x="5028723" y="4235295"/>
                <a:ext cx="936343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Le Reposoir</a:t>
                </a:r>
              </a:p>
            </p:txBody>
          </p:sp>
        </p:grp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4783" y="6013009"/>
              <a:ext cx="300559" cy="300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653" y="5250800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68" y="5050197"/>
            <a:ext cx="20796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ZoneTexte 62"/>
          <p:cNvSpPr txBox="1"/>
          <p:nvPr/>
        </p:nvSpPr>
        <p:spPr>
          <a:xfrm>
            <a:off x="8076870" y="5923650"/>
            <a:ext cx="538852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Villa Jeanne d’Arc</a:t>
            </a:r>
          </a:p>
        </p:txBody>
      </p:sp>
    </p:spTree>
    <p:extLst>
      <p:ext uri="{BB962C8B-B14F-4D97-AF65-F5344CB8AC3E}">
        <p14:creationId xmlns:p14="http://schemas.microsoft.com/office/powerpoint/2010/main" val="399452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96980"/>
            <a:ext cx="8596313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" name="Groupe 80"/>
          <p:cNvGrpSpPr/>
          <p:nvPr/>
        </p:nvGrpSpPr>
        <p:grpSpPr>
          <a:xfrm>
            <a:off x="26059" y="3683160"/>
            <a:ext cx="8572139" cy="2821191"/>
            <a:chOff x="26059" y="3683160"/>
            <a:chExt cx="8572139" cy="2821191"/>
          </a:xfrm>
        </p:grpSpPr>
        <p:sp>
          <p:nvSpPr>
            <p:cNvPr id="60" name="ZoneTexte 59"/>
            <p:cNvSpPr txBox="1"/>
            <p:nvPr/>
          </p:nvSpPr>
          <p:spPr>
            <a:xfrm rot="16200000">
              <a:off x="-278232" y="5174427"/>
              <a:ext cx="8855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  <p:grpSp>
          <p:nvGrpSpPr>
            <p:cNvPr id="80" name="Groupe 79"/>
            <p:cNvGrpSpPr/>
            <p:nvPr/>
          </p:nvGrpSpPr>
          <p:grpSpPr>
            <a:xfrm>
              <a:off x="981805" y="3683160"/>
              <a:ext cx="7616393" cy="2821191"/>
              <a:chOff x="981805" y="3702014"/>
              <a:chExt cx="7616393" cy="2821191"/>
            </a:xfrm>
          </p:grpSpPr>
          <p:cxnSp>
            <p:nvCxnSpPr>
              <p:cNvPr id="7" name="Connecteur droit 6"/>
              <p:cNvCxnSpPr/>
              <p:nvPr/>
            </p:nvCxnSpPr>
            <p:spPr>
              <a:xfrm>
                <a:off x="8598198" y="4021731"/>
                <a:ext cx="0" cy="10952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/>
              <p:cNvCxnSpPr/>
              <p:nvPr/>
            </p:nvCxnSpPr>
            <p:spPr>
              <a:xfrm>
                <a:off x="5590302" y="4306158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6419427" y="4690097"/>
                <a:ext cx="0" cy="14587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avec flèche 10"/>
              <p:cNvCxnSpPr/>
              <p:nvPr/>
            </p:nvCxnSpPr>
            <p:spPr>
              <a:xfrm>
                <a:off x="5030150" y="4869160"/>
                <a:ext cx="560152" cy="132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/>
              <p:cNvCxnSpPr/>
              <p:nvPr/>
            </p:nvCxnSpPr>
            <p:spPr>
              <a:xfrm>
                <a:off x="4537507" y="4869160"/>
                <a:ext cx="461537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Multiplier 12"/>
              <p:cNvSpPr/>
              <p:nvPr/>
            </p:nvSpPr>
            <p:spPr>
              <a:xfrm>
                <a:off x="6312004" y="6174305"/>
                <a:ext cx="216024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4" name="Connecteur droit 13"/>
              <p:cNvCxnSpPr/>
              <p:nvPr/>
            </p:nvCxnSpPr>
            <p:spPr>
              <a:xfrm>
                <a:off x="5020468" y="4284095"/>
                <a:ext cx="0" cy="6754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ZoneTexte 106"/>
              <p:cNvSpPr txBox="1"/>
              <p:nvPr/>
            </p:nvSpPr>
            <p:spPr>
              <a:xfrm>
                <a:off x="2816805" y="4936759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18</a:t>
                </a:r>
              </a:p>
            </p:txBody>
          </p:sp>
          <p:sp>
            <p:nvSpPr>
              <p:cNvPr id="16" name="Larme 15"/>
              <p:cNvSpPr/>
              <p:nvPr/>
            </p:nvSpPr>
            <p:spPr>
              <a:xfrm rot="18909316">
                <a:off x="6368477" y="6391479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Larme 16"/>
              <p:cNvSpPr/>
              <p:nvPr/>
            </p:nvSpPr>
            <p:spPr>
              <a:xfrm rot="18909316">
                <a:off x="3654084" y="6240098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Multiplier 17"/>
              <p:cNvSpPr/>
              <p:nvPr/>
            </p:nvSpPr>
            <p:spPr>
              <a:xfrm>
                <a:off x="1331640" y="6124333"/>
                <a:ext cx="216024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 rot="16200000">
                <a:off x="5902367" y="4172157"/>
                <a:ext cx="1035875" cy="215448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Bourg Saint Maurice</a:t>
                </a:r>
              </a:p>
            </p:txBody>
          </p:sp>
          <p:cxnSp>
            <p:nvCxnSpPr>
              <p:cNvPr id="20" name="Connecteur droit avec flèche 19"/>
              <p:cNvCxnSpPr/>
              <p:nvPr/>
            </p:nvCxnSpPr>
            <p:spPr>
              <a:xfrm flipV="1">
                <a:off x="1455721" y="5177911"/>
                <a:ext cx="1040704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avec flèche 20"/>
              <p:cNvCxnSpPr/>
              <p:nvPr/>
            </p:nvCxnSpPr>
            <p:spPr>
              <a:xfrm>
                <a:off x="2496426" y="5177911"/>
                <a:ext cx="1210195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ZoneTexte 106"/>
              <p:cNvSpPr txBox="1"/>
              <p:nvPr/>
            </p:nvSpPr>
            <p:spPr>
              <a:xfrm>
                <a:off x="7318040" y="4643846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31</a:t>
                </a:r>
              </a:p>
            </p:txBody>
          </p:sp>
          <p:cxnSp>
            <p:nvCxnSpPr>
              <p:cNvPr id="23" name="Connecteur droit 22"/>
              <p:cNvCxnSpPr/>
              <p:nvPr/>
            </p:nvCxnSpPr>
            <p:spPr>
              <a:xfrm>
                <a:off x="3724314" y="4326653"/>
                <a:ext cx="0" cy="17996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ZoneTexte 106"/>
              <p:cNvSpPr txBox="1"/>
              <p:nvPr/>
            </p:nvSpPr>
            <p:spPr>
              <a:xfrm>
                <a:off x="5843175" y="4906462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16</a:t>
                </a:r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 rot="16200000">
                <a:off x="4469238" y="4071305"/>
                <a:ext cx="1077135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 err="1"/>
                  <a:t>Cormet</a:t>
                </a:r>
                <a:r>
                  <a:rPr lang="fr-FR" sz="800" b="1" dirty="0"/>
                  <a:t> de </a:t>
                </a:r>
                <a:r>
                  <a:rPr lang="fr-FR" sz="800" b="1" dirty="0" err="1"/>
                  <a:t>Roselend</a:t>
                </a:r>
                <a:endParaRPr lang="fr-FR" sz="800" b="1" dirty="0"/>
              </a:p>
              <a:p>
                <a:r>
                  <a:rPr lang="fr-FR" sz="800" b="1" dirty="0"/>
                  <a:t>1968 m</a:t>
                </a:r>
              </a:p>
            </p:txBody>
          </p:sp>
          <p:cxnSp>
            <p:nvCxnSpPr>
              <p:cNvPr id="27" name="Connecteur droit 26"/>
              <p:cNvCxnSpPr/>
              <p:nvPr/>
            </p:nvCxnSpPr>
            <p:spPr>
              <a:xfrm flipH="1">
                <a:off x="4537507" y="4096370"/>
                <a:ext cx="1" cy="120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ZoneTexte 27"/>
              <p:cNvSpPr txBox="1"/>
              <p:nvPr/>
            </p:nvSpPr>
            <p:spPr>
              <a:xfrm rot="16200000">
                <a:off x="4069337" y="4185798"/>
                <a:ext cx="936341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Lac de </a:t>
                </a:r>
                <a:r>
                  <a:rPr lang="fr-FR" sz="800" dirty="0" err="1"/>
                  <a:t>Roselend</a:t>
                </a:r>
                <a:endParaRPr lang="fr-FR" sz="800" dirty="0"/>
              </a:p>
            </p:txBody>
          </p:sp>
          <p:sp>
            <p:nvSpPr>
              <p:cNvPr id="29" name="ZoneTexte 28"/>
              <p:cNvSpPr txBox="1"/>
              <p:nvPr/>
            </p:nvSpPr>
            <p:spPr>
              <a:xfrm rot="16200000">
                <a:off x="3277210" y="4179011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Beaufort</a:t>
                </a:r>
              </a:p>
            </p:txBody>
          </p:sp>
          <p:pic>
            <p:nvPicPr>
              <p:cNvPr id="30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9785" y="5469781"/>
                <a:ext cx="301844" cy="301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ZoneTexte 106"/>
              <p:cNvSpPr txBox="1"/>
              <p:nvPr/>
            </p:nvSpPr>
            <p:spPr>
              <a:xfrm>
                <a:off x="5090164" y="4677554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4</a:t>
                </a:r>
              </a:p>
            </p:txBody>
          </p:sp>
          <p:cxnSp>
            <p:nvCxnSpPr>
              <p:cNvPr id="32" name="Connecteur droit 31"/>
              <p:cNvCxnSpPr/>
              <p:nvPr/>
            </p:nvCxnSpPr>
            <p:spPr>
              <a:xfrm flipH="1">
                <a:off x="2496425" y="4088158"/>
                <a:ext cx="1" cy="120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ZoneTexte 32"/>
              <p:cNvSpPr txBox="1"/>
              <p:nvPr/>
            </p:nvSpPr>
            <p:spPr>
              <a:xfrm rot="16200000">
                <a:off x="2000050" y="4322591"/>
                <a:ext cx="940274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des saisies 1633m</a:t>
                </a:r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 rot="16200000">
                <a:off x="5160891" y="4242017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Les </a:t>
                </a:r>
                <a:r>
                  <a:rPr lang="fr-FR" sz="800" dirty="0" err="1"/>
                  <a:t>Chapieux</a:t>
                </a:r>
                <a:endParaRPr lang="fr-FR" sz="800" dirty="0"/>
              </a:p>
            </p:txBody>
          </p:sp>
          <p:cxnSp>
            <p:nvCxnSpPr>
              <p:cNvPr id="35" name="Connecteur droit 34"/>
              <p:cNvCxnSpPr/>
              <p:nvPr/>
            </p:nvCxnSpPr>
            <p:spPr>
              <a:xfrm>
                <a:off x="1455721" y="4257481"/>
                <a:ext cx="0" cy="18408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ZoneTexte 35"/>
              <p:cNvSpPr txBox="1"/>
              <p:nvPr/>
            </p:nvSpPr>
            <p:spPr>
              <a:xfrm rot="16200000">
                <a:off x="1010531" y="4398298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Flumet</a:t>
                </a:r>
              </a:p>
            </p:txBody>
          </p:sp>
          <p:cxnSp>
            <p:nvCxnSpPr>
              <p:cNvPr id="37" name="Connecteur droit 36"/>
              <p:cNvCxnSpPr/>
              <p:nvPr/>
            </p:nvCxnSpPr>
            <p:spPr>
              <a:xfrm>
                <a:off x="1089526" y="4621809"/>
                <a:ext cx="0" cy="13835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ZoneTexte 37"/>
              <p:cNvSpPr txBox="1"/>
              <p:nvPr/>
            </p:nvSpPr>
            <p:spPr>
              <a:xfrm rot="16200000">
                <a:off x="660116" y="4422037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La </a:t>
                </a:r>
                <a:r>
                  <a:rPr lang="fr-FR" sz="800" dirty="0" err="1"/>
                  <a:t>Giettaz</a:t>
                </a:r>
                <a:endParaRPr lang="fr-FR" sz="800" dirty="0"/>
              </a:p>
            </p:txBody>
          </p:sp>
          <p:cxnSp>
            <p:nvCxnSpPr>
              <p:cNvPr id="39" name="Connecteur droit avec flèche 38"/>
              <p:cNvCxnSpPr/>
              <p:nvPr/>
            </p:nvCxnSpPr>
            <p:spPr>
              <a:xfrm>
                <a:off x="3706621" y="4962005"/>
                <a:ext cx="830886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avec flèche 39"/>
              <p:cNvCxnSpPr/>
              <p:nvPr/>
            </p:nvCxnSpPr>
            <p:spPr>
              <a:xfrm>
                <a:off x="5590302" y="5115010"/>
                <a:ext cx="83000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avec flèche 40"/>
              <p:cNvCxnSpPr/>
              <p:nvPr/>
            </p:nvCxnSpPr>
            <p:spPr>
              <a:xfrm>
                <a:off x="1089526" y="5336922"/>
                <a:ext cx="366195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riangle isocèle 42"/>
              <p:cNvSpPr/>
              <p:nvPr/>
            </p:nvSpPr>
            <p:spPr>
              <a:xfrm rot="10952113">
                <a:off x="3564240" y="6167658"/>
                <a:ext cx="150673" cy="93370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ZoneTexte 106"/>
              <p:cNvSpPr txBox="1"/>
              <p:nvPr/>
            </p:nvSpPr>
            <p:spPr>
              <a:xfrm>
                <a:off x="4537507" y="4648155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6</a:t>
                </a:r>
              </a:p>
            </p:txBody>
          </p:sp>
          <p:sp>
            <p:nvSpPr>
              <p:cNvPr id="45" name="ZoneTexte 106"/>
              <p:cNvSpPr txBox="1"/>
              <p:nvPr/>
            </p:nvSpPr>
            <p:spPr>
              <a:xfrm>
                <a:off x="3902002" y="4698721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14</a:t>
                </a:r>
              </a:p>
            </p:txBody>
          </p:sp>
          <p:sp>
            <p:nvSpPr>
              <p:cNvPr id="46" name="ZoneTexte 106"/>
              <p:cNvSpPr txBox="1"/>
              <p:nvPr/>
            </p:nvSpPr>
            <p:spPr>
              <a:xfrm>
                <a:off x="1756011" y="4934736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14</a:t>
                </a:r>
              </a:p>
            </p:txBody>
          </p:sp>
          <p:pic>
            <p:nvPicPr>
              <p:cNvPr id="52" name="Picture 11" descr="https://encrypted-tbn3.gstatic.com/images?q=tbn:ANd9GcR5Yowxd2x2pfn3R4uPgwUaMSZv4WKpQpR0Gnw_W4e5I8xby8GY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25362" y="5547491"/>
                <a:ext cx="287027" cy="2511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" name="ZoneTexte 106"/>
              <p:cNvSpPr txBox="1"/>
              <p:nvPr/>
            </p:nvSpPr>
            <p:spPr>
              <a:xfrm>
                <a:off x="1080192" y="5110782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</a:t>
                </a:r>
              </a:p>
            </p:txBody>
          </p:sp>
          <p:cxnSp>
            <p:nvCxnSpPr>
              <p:cNvPr id="42" name="Connecteur droit 41"/>
              <p:cNvCxnSpPr>
                <a:stCxn id="43" idx="4"/>
              </p:cNvCxnSpPr>
              <p:nvPr/>
            </p:nvCxnSpPr>
            <p:spPr>
              <a:xfrm flipV="1">
                <a:off x="3566379" y="6154275"/>
                <a:ext cx="164301" cy="100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8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6560" y="5128730"/>
                <a:ext cx="300559" cy="300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" name="Larme 58"/>
              <p:cNvSpPr/>
              <p:nvPr/>
            </p:nvSpPr>
            <p:spPr>
              <a:xfrm rot="18909316">
                <a:off x="7320615" y="5939112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62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6883" y="5469781"/>
                <a:ext cx="301844" cy="301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32933"/>
              </p:ext>
            </p:extLst>
          </p:nvPr>
        </p:nvGraphicFramePr>
        <p:xfrm>
          <a:off x="683633" y="896379"/>
          <a:ext cx="3618337" cy="230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760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La </a:t>
                      </a:r>
                      <a:r>
                        <a:rPr lang="fr-FR" sz="800" dirty="0" err="1"/>
                        <a:t>Giettaz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1134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780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Flumet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Col des</a:t>
                      </a:r>
                      <a:r>
                        <a:rPr lang="fr-FR" sz="800" baseline="0" dirty="0"/>
                        <a:t> Saisies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1633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920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Beaufort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740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dirty="0"/>
                        <a:t>1290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Lac de </a:t>
                      </a:r>
                      <a:r>
                        <a:rPr lang="fr-FR" sz="800" dirty="0" err="1"/>
                        <a:t>Roselend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1780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 err="1"/>
                        <a:t>Cormet</a:t>
                      </a:r>
                      <a:r>
                        <a:rPr lang="fr-FR" sz="800" dirty="0"/>
                        <a:t> de </a:t>
                      </a:r>
                      <a:r>
                        <a:rPr lang="fr-FR" sz="800" dirty="0" err="1"/>
                        <a:t>Roselend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1968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Les </a:t>
                      </a:r>
                      <a:r>
                        <a:rPr lang="fr-FR" sz="800" dirty="0" err="1"/>
                        <a:t>Chapieux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63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1646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dirty="0"/>
                        <a:t>2150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Bourg Saint-Maurice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823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800"/>
                        <a:t>1300</a:t>
                      </a:r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Tignes Val Claret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2127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6" name="ZoneTexte 75"/>
          <p:cNvSpPr txBox="1"/>
          <p:nvPr/>
        </p:nvSpPr>
        <p:spPr>
          <a:xfrm>
            <a:off x="683633" y="300856"/>
            <a:ext cx="811232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2 : LA GIETTAZ – TIGNE VAL CLARET Lundi 17 juin  </a:t>
            </a:r>
          </a:p>
        </p:txBody>
      </p:sp>
      <p:sp>
        <p:nvSpPr>
          <p:cNvPr id="77" name="Organigramme : Processus 76"/>
          <p:cNvSpPr/>
          <p:nvPr/>
        </p:nvSpPr>
        <p:spPr>
          <a:xfrm>
            <a:off x="4607516" y="926837"/>
            <a:ext cx="4188444" cy="684076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nn-NO" dirty="0">
                <a:solidFill>
                  <a:sysClr val="windowText" lastClr="000000"/>
                </a:solidFill>
              </a:rPr>
              <a:t>110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nn-NO" dirty="0">
                <a:solidFill>
                  <a:sysClr val="windowText" lastClr="000000"/>
                </a:solidFill>
              </a:rPr>
              <a:t>D+ : 3500 m / D- : 2455 m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78" name="Organigramme : Processus 77"/>
          <p:cNvSpPr/>
          <p:nvPr/>
        </p:nvSpPr>
        <p:spPr>
          <a:xfrm>
            <a:off x="4607516" y="1763815"/>
            <a:ext cx="4188444" cy="144016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Flumet, suivre les Saisies.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beaufort, suivre </a:t>
            </a:r>
            <a:r>
              <a:rPr lang="fr-FR" sz="900" dirty="0" err="1">
                <a:solidFill>
                  <a:sysClr val="windowText" lastClr="000000"/>
                </a:solidFill>
              </a:rPr>
              <a:t>Cormet</a:t>
            </a:r>
            <a:r>
              <a:rPr lang="fr-FR" sz="900" dirty="0">
                <a:solidFill>
                  <a:sysClr val="windowText" lastClr="000000"/>
                </a:solidFill>
              </a:rPr>
              <a:t> de </a:t>
            </a:r>
            <a:r>
              <a:rPr lang="fr-FR" sz="900" dirty="0" err="1">
                <a:solidFill>
                  <a:sysClr val="windowText" lastClr="000000"/>
                </a:solidFill>
              </a:rPr>
              <a:t>Roselend</a:t>
            </a: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En arrivant sur Bourg Saint-Maurice, se laisser descendre jusqu’au rond point devant la gare, puis direction Val </a:t>
            </a:r>
            <a:r>
              <a:rPr lang="fr-FR" sz="900" dirty="0" err="1">
                <a:solidFill>
                  <a:sysClr val="windowText" lastClr="000000"/>
                </a:solidFill>
              </a:rPr>
              <a:t>d’isère</a:t>
            </a: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b="1" dirty="0">
                <a:solidFill>
                  <a:sysClr val="windowText" lastClr="000000"/>
                </a:solidFill>
              </a:rPr>
              <a:t>Prévoir  impérativement </a:t>
            </a:r>
            <a:r>
              <a:rPr lang="fr-FR" sz="900" dirty="0">
                <a:solidFill>
                  <a:sysClr val="windowText" lastClr="000000"/>
                </a:solidFill>
              </a:rPr>
              <a:t>feux de signalisation avant-arrière pour le passage des tunnels (peuvent ne pas être éclairés)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Chantiers fréquents sur la montée de Tignes - Val </a:t>
            </a:r>
            <a:r>
              <a:rPr lang="fr-FR" sz="900" dirty="0" err="1">
                <a:solidFill>
                  <a:sysClr val="windowText" lastClr="000000"/>
                </a:solidFill>
              </a:rPr>
              <a:t>d’isère</a:t>
            </a: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Centre UCPA situé à Tignes Val Claret</a:t>
            </a:r>
          </a:p>
        </p:txBody>
      </p:sp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642631" y="4705004"/>
            <a:ext cx="288999" cy="29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D854CA3F-B8E8-4765-AF93-86FAD2D9580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8219" t="35610" b="50000"/>
          <a:stretch/>
        </p:blipFill>
        <p:spPr>
          <a:xfrm>
            <a:off x="7955565" y="4473499"/>
            <a:ext cx="830002" cy="654083"/>
          </a:xfrm>
          <a:prstGeom prst="rect">
            <a:avLst/>
          </a:prstGeom>
        </p:spPr>
      </p:pic>
      <p:sp>
        <p:nvSpPr>
          <p:cNvPr id="65" name="ZoneTexte 64">
            <a:extLst>
              <a:ext uri="{FF2B5EF4-FFF2-40B4-BE49-F238E27FC236}">
                <a16:creationId xmlns:a16="http://schemas.microsoft.com/office/drawing/2014/main" id="{C11EF117-0E2D-4954-B95F-5A05880512C9}"/>
              </a:ext>
            </a:extLst>
          </p:cNvPr>
          <p:cNvSpPr txBox="1"/>
          <p:nvPr/>
        </p:nvSpPr>
        <p:spPr>
          <a:xfrm rot="16200000">
            <a:off x="8112143" y="4103513"/>
            <a:ext cx="972109" cy="215444"/>
          </a:xfrm>
          <a:prstGeom prst="rect">
            <a:avLst/>
          </a:prstGeom>
          <a:solidFill>
            <a:srgbClr val="FFFF99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800" dirty="0"/>
              <a:t>Tignes val claret</a:t>
            </a:r>
          </a:p>
        </p:txBody>
      </p: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27F6BB03-26CB-47B4-B28C-642F49360779}"/>
              </a:ext>
            </a:extLst>
          </p:cNvPr>
          <p:cNvCxnSpPr>
            <a:cxnSpLocks/>
          </p:cNvCxnSpPr>
          <p:nvPr/>
        </p:nvCxnSpPr>
        <p:spPr>
          <a:xfrm>
            <a:off x="6402084" y="4800540"/>
            <a:ext cx="212445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D5E2984-C945-4386-A3A0-C5E0D38A469D}"/>
              </a:ext>
            </a:extLst>
          </p:cNvPr>
          <p:cNvCxnSpPr>
            <a:cxnSpLocks/>
          </p:cNvCxnSpPr>
          <p:nvPr/>
        </p:nvCxnSpPr>
        <p:spPr>
          <a:xfrm flipV="1">
            <a:off x="8042013" y="4786178"/>
            <a:ext cx="471263" cy="4134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>
            <a:extLst>
              <a:ext uri="{FF2B5EF4-FFF2-40B4-BE49-F238E27FC236}">
                <a16:creationId xmlns:a16="http://schemas.microsoft.com/office/drawing/2014/main" id="{3E75FAD5-0A15-4150-AF3D-307ADA4B25FD}"/>
              </a:ext>
            </a:extLst>
          </p:cNvPr>
          <p:cNvSpPr txBox="1"/>
          <p:nvPr/>
        </p:nvSpPr>
        <p:spPr>
          <a:xfrm>
            <a:off x="8355853" y="4925490"/>
            <a:ext cx="538852" cy="2154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UCPA</a:t>
            </a:r>
          </a:p>
        </p:txBody>
      </p:sp>
    </p:spTree>
    <p:extLst>
      <p:ext uri="{BB962C8B-B14F-4D97-AF65-F5344CB8AC3E}">
        <p14:creationId xmlns:p14="http://schemas.microsoft.com/office/powerpoint/2010/main" val="185349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59409"/>
            <a:ext cx="8540750" cy="27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70565" y="3836651"/>
            <a:ext cx="8697443" cy="2899961"/>
            <a:chOff x="70565" y="3859409"/>
            <a:chExt cx="8697443" cy="2899961"/>
          </a:xfrm>
        </p:grpSpPr>
        <p:sp>
          <p:nvSpPr>
            <p:cNvPr id="5" name="ZoneTexte 4"/>
            <p:cNvSpPr txBox="1"/>
            <p:nvPr/>
          </p:nvSpPr>
          <p:spPr>
            <a:xfrm rot="16200000">
              <a:off x="-233726" y="4472112"/>
              <a:ext cx="8855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  <p:grpSp>
          <p:nvGrpSpPr>
            <p:cNvPr id="94" name="Groupe 93"/>
            <p:cNvGrpSpPr/>
            <p:nvPr/>
          </p:nvGrpSpPr>
          <p:grpSpPr>
            <a:xfrm>
              <a:off x="793327" y="3859409"/>
              <a:ext cx="7974681" cy="2899961"/>
              <a:chOff x="793327" y="3859409"/>
              <a:chExt cx="7974681" cy="2899961"/>
            </a:xfrm>
          </p:grpSpPr>
          <p:cxnSp>
            <p:nvCxnSpPr>
              <p:cNvPr id="14" name="Connecteur droit 13"/>
              <p:cNvCxnSpPr/>
              <p:nvPr/>
            </p:nvCxnSpPr>
            <p:spPr>
              <a:xfrm>
                <a:off x="8563296" y="4399838"/>
                <a:ext cx="0" cy="15176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>
                <a:off x="3041830" y="4512501"/>
                <a:ext cx="4" cy="11217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/>
              <p:cNvCxnSpPr/>
              <p:nvPr/>
            </p:nvCxnSpPr>
            <p:spPr>
              <a:xfrm>
                <a:off x="6003478" y="4620656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 flipH="1">
                <a:off x="911551" y="4642369"/>
                <a:ext cx="1" cy="9795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ZoneTexte 17"/>
              <p:cNvSpPr txBox="1"/>
              <p:nvPr/>
            </p:nvSpPr>
            <p:spPr>
              <a:xfrm rot="16200000">
                <a:off x="521348" y="4241039"/>
                <a:ext cx="759401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Val </a:t>
                </a:r>
                <a:r>
                  <a:rPr lang="fr-FR" sz="800" dirty="0" err="1"/>
                  <a:t>d’isère</a:t>
                </a:r>
                <a:endParaRPr lang="fr-FR" sz="800" dirty="0"/>
              </a:p>
            </p:txBody>
          </p:sp>
          <p:cxnSp>
            <p:nvCxnSpPr>
              <p:cNvPr id="19" name="Connecteur droit avec flèche 18"/>
              <p:cNvCxnSpPr/>
              <p:nvPr/>
            </p:nvCxnSpPr>
            <p:spPr>
              <a:xfrm flipV="1">
                <a:off x="7756612" y="5230816"/>
                <a:ext cx="806684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avec flèche 19"/>
              <p:cNvCxnSpPr/>
              <p:nvPr/>
            </p:nvCxnSpPr>
            <p:spPr>
              <a:xfrm>
                <a:off x="7117709" y="4915245"/>
                <a:ext cx="638903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 flipH="1">
                <a:off x="7131400" y="4206017"/>
                <a:ext cx="2938" cy="769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1776858" y="4470077"/>
                <a:ext cx="0" cy="4381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avec flèche 22"/>
              <p:cNvCxnSpPr/>
              <p:nvPr/>
            </p:nvCxnSpPr>
            <p:spPr>
              <a:xfrm>
                <a:off x="5363162" y="5309423"/>
                <a:ext cx="660798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avec flèche 23"/>
              <p:cNvCxnSpPr/>
              <p:nvPr/>
            </p:nvCxnSpPr>
            <p:spPr>
              <a:xfrm>
                <a:off x="4566842" y="5329845"/>
                <a:ext cx="808428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>
                <a:off x="2410310" y="5312926"/>
                <a:ext cx="63345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Multiplier 25"/>
              <p:cNvSpPr/>
              <p:nvPr/>
            </p:nvSpPr>
            <p:spPr>
              <a:xfrm>
                <a:off x="5272900" y="6579350"/>
                <a:ext cx="216024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V="1">
                <a:off x="8478903" y="5953443"/>
                <a:ext cx="289105" cy="2906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8" name="Connecteur droit 27"/>
              <p:cNvCxnSpPr/>
              <p:nvPr/>
            </p:nvCxnSpPr>
            <p:spPr>
              <a:xfrm>
                <a:off x="5375270" y="4591004"/>
                <a:ext cx="0" cy="17551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ZoneTexte 106"/>
              <p:cNvSpPr txBox="1"/>
              <p:nvPr/>
            </p:nvSpPr>
            <p:spPr>
              <a:xfrm>
                <a:off x="1946135" y="4681191"/>
                <a:ext cx="41071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13,5</a:t>
                </a:r>
              </a:p>
            </p:txBody>
          </p:sp>
          <p:sp>
            <p:nvSpPr>
              <p:cNvPr id="30" name="ZoneTexte 106"/>
              <p:cNvSpPr txBox="1"/>
              <p:nvPr/>
            </p:nvSpPr>
            <p:spPr>
              <a:xfrm>
                <a:off x="3891042" y="5114401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17</a:t>
                </a:r>
              </a:p>
            </p:txBody>
          </p:sp>
          <p:sp>
            <p:nvSpPr>
              <p:cNvPr id="31" name="Larme 30"/>
              <p:cNvSpPr/>
              <p:nvPr/>
            </p:nvSpPr>
            <p:spPr>
              <a:xfrm rot="18909316">
                <a:off x="6172799" y="5980949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Larme 31"/>
              <p:cNvSpPr/>
              <p:nvPr/>
            </p:nvSpPr>
            <p:spPr>
              <a:xfrm rot="18909316">
                <a:off x="5924437" y="5922699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Larme 32"/>
              <p:cNvSpPr/>
              <p:nvPr/>
            </p:nvSpPr>
            <p:spPr>
              <a:xfrm rot="18909316">
                <a:off x="5287245" y="6420118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Multiplier 33"/>
              <p:cNvSpPr/>
              <p:nvPr/>
            </p:nvSpPr>
            <p:spPr>
              <a:xfrm>
                <a:off x="7648600" y="5575698"/>
                <a:ext cx="216024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ZoneTexte 34"/>
              <p:cNvSpPr txBox="1"/>
              <p:nvPr/>
            </p:nvSpPr>
            <p:spPr>
              <a:xfrm rot="16200000">
                <a:off x="6673429" y="4226496"/>
                <a:ext cx="853428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du Galibier</a:t>
                </a:r>
              </a:p>
              <a:p>
                <a:r>
                  <a:rPr lang="fr-FR" sz="800" b="1" dirty="0"/>
                  <a:t>2642 m</a:t>
                </a:r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 rot="16200000">
                <a:off x="1414253" y="4190011"/>
                <a:ext cx="803400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 l’Iseran</a:t>
                </a:r>
              </a:p>
              <a:p>
                <a:r>
                  <a:rPr lang="fr-FR" sz="800" b="1" dirty="0"/>
                  <a:t>2764 m</a:t>
                </a:r>
              </a:p>
            </p:txBody>
          </p:sp>
          <p:sp>
            <p:nvSpPr>
              <p:cNvPr id="38" name="Larme 37"/>
              <p:cNvSpPr/>
              <p:nvPr/>
            </p:nvSpPr>
            <p:spPr>
              <a:xfrm rot="18909316">
                <a:off x="2367439" y="5659056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" name="Connecteur droit avec flèche 38"/>
              <p:cNvCxnSpPr/>
              <p:nvPr/>
            </p:nvCxnSpPr>
            <p:spPr>
              <a:xfrm>
                <a:off x="6314876" y="4908202"/>
                <a:ext cx="81946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avec flèche 39"/>
              <p:cNvCxnSpPr/>
              <p:nvPr/>
            </p:nvCxnSpPr>
            <p:spPr>
              <a:xfrm>
                <a:off x="6003478" y="5312926"/>
                <a:ext cx="284016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avec flèche 40"/>
              <p:cNvCxnSpPr/>
              <p:nvPr/>
            </p:nvCxnSpPr>
            <p:spPr>
              <a:xfrm>
                <a:off x="3719920" y="5329845"/>
                <a:ext cx="853827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ZoneTexte 106"/>
              <p:cNvSpPr txBox="1"/>
              <p:nvPr/>
            </p:nvSpPr>
            <p:spPr>
              <a:xfrm>
                <a:off x="8010360" y="5002224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22</a:t>
                </a:r>
              </a:p>
            </p:txBody>
          </p:sp>
          <p:cxnSp>
            <p:nvCxnSpPr>
              <p:cNvPr id="43" name="Connecteur droit 42"/>
              <p:cNvCxnSpPr/>
              <p:nvPr/>
            </p:nvCxnSpPr>
            <p:spPr>
              <a:xfrm>
                <a:off x="3715151" y="4666720"/>
                <a:ext cx="4" cy="12854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ZoneTexte 43"/>
              <p:cNvSpPr txBox="1"/>
              <p:nvPr/>
            </p:nvSpPr>
            <p:spPr>
              <a:xfrm rot="16200000">
                <a:off x="8064082" y="4176187"/>
                <a:ext cx="972109" cy="3385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Serre-Chevalier</a:t>
                </a:r>
              </a:p>
              <a:p>
                <a:pPr algn="ctr"/>
                <a:r>
                  <a:rPr lang="fr-FR" sz="800" dirty="0"/>
                  <a:t>La Salle les Alpes</a:t>
                </a:r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 rot="16200000">
                <a:off x="2536923" y="4376211"/>
                <a:ext cx="1064397" cy="215446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Col de la </a:t>
                </a:r>
                <a:r>
                  <a:rPr lang="fr-FR" sz="800" dirty="0" err="1"/>
                  <a:t>Madelleine</a:t>
                </a:r>
                <a:endParaRPr lang="fr-FR" sz="800" dirty="0"/>
              </a:p>
            </p:txBody>
          </p:sp>
          <p:sp>
            <p:nvSpPr>
              <p:cNvPr id="46" name="ZoneTexte 106"/>
              <p:cNvSpPr txBox="1"/>
              <p:nvPr/>
            </p:nvSpPr>
            <p:spPr>
              <a:xfrm>
                <a:off x="5990620" y="5071188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5</a:t>
                </a:r>
              </a:p>
            </p:txBody>
          </p:sp>
          <p:sp>
            <p:nvSpPr>
              <p:cNvPr id="47" name="ZoneTexte 106"/>
              <p:cNvSpPr txBox="1"/>
              <p:nvPr/>
            </p:nvSpPr>
            <p:spPr>
              <a:xfrm>
                <a:off x="5446797" y="5103766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12</a:t>
                </a:r>
              </a:p>
            </p:txBody>
          </p:sp>
          <p:sp>
            <p:nvSpPr>
              <p:cNvPr id="48" name="ZoneTexte 106"/>
              <p:cNvSpPr txBox="1"/>
              <p:nvPr/>
            </p:nvSpPr>
            <p:spPr>
              <a:xfrm>
                <a:off x="3390515" y="5103766"/>
                <a:ext cx="3584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6</a:t>
                </a:r>
              </a:p>
            </p:txBody>
          </p:sp>
          <p:sp>
            <p:nvSpPr>
              <p:cNvPr id="49" name="ZoneTexte 106"/>
              <p:cNvSpPr txBox="1"/>
              <p:nvPr/>
            </p:nvSpPr>
            <p:spPr>
              <a:xfrm>
                <a:off x="3050487" y="5095865"/>
                <a:ext cx="2527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</a:t>
                </a:r>
              </a:p>
            </p:txBody>
          </p:sp>
          <p:pic>
            <p:nvPicPr>
              <p:cNvPr id="50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2699" y="5890746"/>
                <a:ext cx="301844" cy="301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8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658243" y="5165751"/>
                <a:ext cx="209012" cy="209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ZoneTexte 52"/>
              <p:cNvSpPr txBox="1"/>
              <p:nvPr/>
            </p:nvSpPr>
            <p:spPr>
              <a:xfrm rot="16200000">
                <a:off x="5459296" y="4351629"/>
                <a:ext cx="1013603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du </a:t>
                </a:r>
                <a:r>
                  <a:rPr lang="fr-FR" sz="800" b="1" dirty="0" err="1"/>
                  <a:t>Telegraphe</a:t>
                </a:r>
                <a:endParaRPr lang="fr-FR" sz="800" b="1" dirty="0"/>
              </a:p>
              <a:p>
                <a:r>
                  <a:rPr lang="fr-FR" sz="800" b="1" dirty="0"/>
                  <a:t>1566 m</a:t>
                </a:r>
              </a:p>
            </p:txBody>
          </p:sp>
          <p:cxnSp>
            <p:nvCxnSpPr>
              <p:cNvPr id="54" name="Connecteur droit 53"/>
              <p:cNvCxnSpPr/>
              <p:nvPr/>
            </p:nvCxnSpPr>
            <p:spPr>
              <a:xfrm>
                <a:off x="7756612" y="4374876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ZoneTexte 54"/>
              <p:cNvSpPr txBox="1"/>
              <p:nvPr/>
            </p:nvSpPr>
            <p:spPr>
              <a:xfrm rot="16200000">
                <a:off x="7286475" y="4205600"/>
                <a:ext cx="940274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du Lautaret</a:t>
                </a:r>
              </a:p>
              <a:p>
                <a:r>
                  <a:rPr lang="fr-FR" sz="800" b="1" dirty="0"/>
                  <a:t>2058 m</a:t>
                </a:r>
              </a:p>
            </p:txBody>
          </p:sp>
          <p:cxnSp>
            <p:nvCxnSpPr>
              <p:cNvPr id="56" name="Connecteur droit 55"/>
              <p:cNvCxnSpPr/>
              <p:nvPr/>
            </p:nvCxnSpPr>
            <p:spPr>
              <a:xfrm>
                <a:off x="6314876" y="4670230"/>
                <a:ext cx="0" cy="11211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ZoneTexte 56"/>
              <p:cNvSpPr txBox="1"/>
              <p:nvPr/>
            </p:nvSpPr>
            <p:spPr>
              <a:xfrm rot="16200000">
                <a:off x="4945704" y="4341368"/>
                <a:ext cx="85913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 err="1"/>
                  <a:t>Siant-Michel</a:t>
                </a:r>
                <a:endParaRPr lang="fr-FR" sz="800" dirty="0"/>
              </a:p>
            </p:txBody>
          </p:sp>
          <p:cxnSp>
            <p:nvCxnSpPr>
              <p:cNvPr id="58" name="Connecteur droit 57"/>
              <p:cNvCxnSpPr/>
              <p:nvPr/>
            </p:nvCxnSpPr>
            <p:spPr>
              <a:xfrm>
                <a:off x="4573747" y="4333890"/>
                <a:ext cx="0" cy="17551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ZoneTexte 58"/>
              <p:cNvSpPr txBox="1"/>
              <p:nvPr/>
            </p:nvSpPr>
            <p:spPr>
              <a:xfrm rot="16200000">
                <a:off x="4297385" y="4479267"/>
                <a:ext cx="549529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Modane</a:t>
                </a:r>
              </a:p>
            </p:txBody>
          </p:sp>
          <p:sp>
            <p:nvSpPr>
              <p:cNvPr id="60" name="ZoneTexte 106"/>
              <p:cNvSpPr txBox="1"/>
              <p:nvPr/>
            </p:nvSpPr>
            <p:spPr>
              <a:xfrm>
                <a:off x="2555820" y="5097482"/>
                <a:ext cx="3584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13</a:t>
                </a:r>
              </a:p>
            </p:txBody>
          </p:sp>
          <p:cxnSp>
            <p:nvCxnSpPr>
              <p:cNvPr id="61" name="Connecteur droit 60"/>
              <p:cNvCxnSpPr/>
              <p:nvPr/>
            </p:nvCxnSpPr>
            <p:spPr>
              <a:xfrm>
                <a:off x="2419669" y="4470077"/>
                <a:ext cx="4" cy="11217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ZoneTexte 61"/>
              <p:cNvSpPr txBox="1"/>
              <p:nvPr/>
            </p:nvSpPr>
            <p:spPr>
              <a:xfrm rot="16200000">
                <a:off x="2112152" y="4241038"/>
                <a:ext cx="642936" cy="215447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Bonneval</a:t>
                </a:r>
              </a:p>
            </p:txBody>
          </p:sp>
          <p:cxnSp>
            <p:nvCxnSpPr>
              <p:cNvPr id="63" name="Connecteur droit 62"/>
              <p:cNvCxnSpPr/>
              <p:nvPr/>
            </p:nvCxnSpPr>
            <p:spPr>
              <a:xfrm>
                <a:off x="3387107" y="4760988"/>
                <a:ext cx="0" cy="11211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ZoneTexte 63"/>
              <p:cNvSpPr txBox="1"/>
              <p:nvPr/>
            </p:nvSpPr>
            <p:spPr>
              <a:xfrm rot="16200000">
                <a:off x="3065639" y="4573032"/>
                <a:ext cx="642936" cy="215447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Val </a:t>
                </a:r>
                <a:r>
                  <a:rPr lang="fr-FR" sz="800" dirty="0" err="1"/>
                  <a:t>cenis</a:t>
                </a:r>
                <a:endParaRPr lang="fr-FR" sz="800" dirty="0"/>
              </a:p>
            </p:txBody>
          </p:sp>
          <p:sp>
            <p:nvSpPr>
              <p:cNvPr id="65" name="ZoneTexte 64"/>
              <p:cNvSpPr txBox="1"/>
              <p:nvPr/>
            </p:nvSpPr>
            <p:spPr>
              <a:xfrm rot="16200000">
                <a:off x="3290509" y="4467042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 err="1"/>
                  <a:t>Termignon</a:t>
                </a:r>
                <a:endParaRPr lang="fr-FR" sz="800" dirty="0"/>
              </a:p>
            </p:txBody>
          </p:sp>
          <p:sp>
            <p:nvSpPr>
              <p:cNvPr id="66" name="Larme 65"/>
              <p:cNvSpPr/>
              <p:nvPr/>
            </p:nvSpPr>
            <p:spPr>
              <a:xfrm rot="18909316">
                <a:off x="3631492" y="6115716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3640396" y="6346199"/>
                <a:ext cx="1012873" cy="2154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Fort de l’</a:t>
                </a:r>
                <a:r>
                  <a:rPr lang="fr-FR" sz="800" dirty="0" err="1"/>
                  <a:t>esseillon</a:t>
                </a:r>
                <a:endParaRPr lang="fr-FR" sz="800" dirty="0"/>
              </a:p>
            </p:txBody>
          </p:sp>
          <p:cxnSp>
            <p:nvCxnSpPr>
              <p:cNvPr id="70" name="Connecteur droit avec flèche 69"/>
              <p:cNvCxnSpPr/>
              <p:nvPr/>
            </p:nvCxnSpPr>
            <p:spPr>
              <a:xfrm>
                <a:off x="3357798" y="5318537"/>
                <a:ext cx="37638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avec flèche 70"/>
              <p:cNvCxnSpPr/>
              <p:nvPr/>
            </p:nvCxnSpPr>
            <p:spPr>
              <a:xfrm>
                <a:off x="3029652" y="5309423"/>
                <a:ext cx="360863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avec flèche 71"/>
              <p:cNvCxnSpPr/>
              <p:nvPr/>
            </p:nvCxnSpPr>
            <p:spPr>
              <a:xfrm>
                <a:off x="1776858" y="4870135"/>
                <a:ext cx="63345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avec flèche 72"/>
              <p:cNvCxnSpPr/>
              <p:nvPr/>
            </p:nvCxnSpPr>
            <p:spPr>
              <a:xfrm>
                <a:off x="901049" y="4869160"/>
                <a:ext cx="875809" cy="97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ZoneTexte 106"/>
              <p:cNvSpPr txBox="1"/>
              <p:nvPr/>
            </p:nvSpPr>
            <p:spPr>
              <a:xfrm>
                <a:off x="7263079" y="4670230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9</a:t>
                </a:r>
              </a:p>
            </p:txBody>
          </p:sp>
          <p:sp>
            <p:nvSpPr>
              <p:cNvPr id="75" name="ZoneTexte 106"/>
              <p:cNvSpPr txBox="1"/>
              <p:nvPr/>
            </p:nvSpPr>
            <p:spPr>
              <a:xfrm>
                <a:off x="6524204" y="4692758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18</a:t>
                </a:r>
              </a:p>
            </p:txBody>
          </p:sp>
          <p:sp>
            <p:nvSpPr>
              <p:cNvPr id="76" name="ZoneTexte 106"/>
              <p:cNvSpPr txBox="1"/>
              <p:nvPr/>
            </p:nvSpPr>
            <p:spPr>
              <a:xfrm>
                <a:off x="1097842" y="4681191"/>
                <a:ext cx="41071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15,5</a:t>
                </a:r>
              </a:p>
            </p:txBody>
          </p:sp>
          <p:sp>
            <p:nvSpPr>
              <p:cNvPr id="77" name="ZoneTexte 106"/>
              <p:cNvSpPr txBox="1"/>
              <p:nvPr/>
            </p:nvSpPr>
            <p:spPr>
              <a:xfrm>
                <a:off x="4750994" y="5114401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17</a:t>
                </a:r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 rot="16200000">
                <a:off x="6056132" y="4479416"/>
                <a:ext cx="517488" cy="215446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Valloire</a:t>
                </a:r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72197" y="5523256"/>
                <a:ext cx="389495" cy="3977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aphicFrame>
        <p:nvGraphicFramePr>
          <p:cNvPr id="96" name="Tableau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44017"/>
              </p:ext>
            </p:extLst>
          </p:nvPr>
        </p:nvGraphicFramePr>
        <p:xfrm>
          <a:off x="593623" y="728700"/>
          <a:ext cx="355321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897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Val </a:t>
                      </a:r>
                      <a:r>
                        <a:rPr lang="fr-FR" sz="800" dirty="0" err="1"/>
                        <a:t>d’isère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14,5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1837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800" dirty="0"/>
                        <a:t>1050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 l’Iseran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2764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Bonneval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43,5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1811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950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  <a:p>
                      <a:r>
                        <a:rPr lang="fr-FR" sz="800" dirty="0"/>
                        <a:t>90</a:t>
                      </a:r>
                    </a:p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 la Madeleine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56,5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1738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Val Cenis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64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1401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 sz="800" dirty="0"/>
                    </a:p>
                    <a:p>
                      <a:endParaRPr lang="fr-FR" sz="800" dirty="0"/>
                    </a:p>
                    <a:p>
                      <a:r>
                        <a:rPr lang="fr-FR" sz="800" dirty="0"/>
                        <a:t>160</a:t>
                      </a:r>
                    </a:p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 err="1"/>
                        <a:t>Termignon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69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1300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Modane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1065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Saint-Michel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718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800" dirty="0"/>
                        <a:t>850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du </a:t>
                      </a:r>
                      <a:r>
                        <a:rPr lang="fr-FR" sz="800" dirty="0" err="1"/>
                        <a:t>Telegraphe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1565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2040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Valloire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120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1446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2040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du Galibier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138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2642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3240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du Lautaret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147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2068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3240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Serre Chevalier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167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1366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3240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8" name="ZoneTexte 97"/>
          <p:cNvSpPr txBox="1"/>
          <p:nvPr/>
        </p:nvSpPr>
        <p:spPr>
          <a:xfrm>
            <a:off x="611560" y="300856"/>
            <a:ext cx="811232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3 : VAL D’ISERE – SERRE CHEVALIER       Mardi 18 juin </a:t>
            </a:r>
          </a:p>
        </p:txBody>
      </p:sp>
      <p:sp>
        <p:nvSpPr>
          <p:cNvPr id="99" name="Organigramme : Processus 98"/>
          <p:cNvSpPr/>
          <p:nvPr/>
        </p:nvSpPr>
        <p:spPr>
          <a:xfrm>
            <a:off x="4408647" y="773987"/>
            <a:ext cx="4315240" cy="684076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167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3500m   D- : 4000m</a:t>
            </a:r>
          </a:p>
        </p:txBody>
      </p:sp>
      <p:sp>
        <p:nvSpPr>
          <p:cNvPr id="100" name="Organigramme : Processus 99"/>
          <p:cNvSpPr/>
          <p:nvPr/>
        </p:nvSpPr>
        <p:spPr>
          <a:xfrm>
            <a:off x="4361691" y="1628800"/>
            <a:ext cx="4362196" cy="208694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barrage, direction Val </a:t>
            </a:r>
            <a:r>
              <a:rPr lang="fr-FR" sz="900" dirty="0" err="1">
                <a:solidFill>
                  <a:sysClr val="windowText" lastClr="000000"/>
                </a:solidFill>
              </a:rPr>
              <a:t>d’isère</a:t>
            </a:r>
            <a:r>
              <a:rPr lang="fr-FR" sz="900" dirty="0">
                <a:solidFill>
                  <a:sysClr val="windowText" lastClr="000000"/>
                </a:solidFill>
              </a:rPr>
              <a:t> !!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 Eclairage </a:t>
            </a:r>
            <a:r>
              <a:rPr lang="fr-FR" sz="900" dirty="0" err="1">
                <a:solidFill>
                  <a:sysClr val="windowText" lastClr="000000"/>
                </a:solidFill>
              </a:rPr>
              <a:t>necessaires</a:t>
            </a:r>
            <a:r>
              <a:rPr lang="fr-FR" sz="900" dirty="0">
                <a:solidFill>
                  <a:sysClr val="windowText" lastClr="000000"/>
                </a:solidFill>
              </a:rPr>
              <a:t> pour les s tunnels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Tignes Val claret : ~14,5 km , D-:400m, D+100m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Quitter Val </a:t>
            </a:r>
            <a:r>
              <a:rPr lang="fr-FR" sz="900" dirty="0" err="1">
                <a:solidFill>
                  <a:sysClr val="windowText" lastClr="000000"/>
                </a:solidFill>
              </a:rPr>
              <a:t>d’isère</a:t>
            </a:r>
            <a:r>
              <a:rPr lang="fr-FR" sz="900" dirty="0">
                <a:solidFill>
                  <a:sysClr val="windowText" lastClr="000000"/>
                </a:solidFill>
              </a:rPr>
              <a:t> par le haut , direction col de l’Iseran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Descendre la vallée de la Maurienne jusqu’à Saint-Michel.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saint Michel , n’oublier par de tourner à gauche !, et  « tout à gauche »   pour attaquer les 2200 m de D+ du Galibier ! Direction  Col du Télégraphe, Valloire, puis Galibier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col du Lautaret prendre direction Briançon.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Arrivée de l’étape à la Salle des Alpes (2eme  station de Serre-Chevalier en descendant du col du Lautaret, 6km après </a:t>
            </a:r>
            <a:r>
              <a:rPr lang="fr-FR" sz="900" dirty="0" err="1">
                <a:solidFill>
                  <a:sysClr val="windowText" lastClr="000000"/>
                </a:solidFill>
              </a:rPr>
              <a:t>Monetier</a:t>
            </a:r>
            <a:r>
              <a:rPr lang="fr-FR" sz="900" dirty="0">
                <a:solidFill>
                  <a:sysClr val="windowText" lastClr="000000"/>
                </a:solidFill>
              </a:rPr>
              <a:t> les Bains)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rond point de la Salle les Alpes, prendre à droite en descendant, le centre UCPA est 200 m plus loin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354029" y="6290398"/>
            <a:ext cx="538852" cy="2154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UCPA</a:t>
            </a:r>
          </a:p>
        </p:txBody>
      </p:sp>
      <p:pic>
        <p:nvPicPr>
          <p:cNvPr id="79" name="Picture 4" descr="http://www.xn--icne-wqa.com/images/icones/1/1/pictograms-nps-misc-tunnel.png">
            <a:extLst>
              <a:ext uri="{FF2B5EF4-FFF2-40B4-BE49-F238E27FC236}">
                <a16:creationId xmlns:a16="http://schemas.microsoft.com/office/drawing/2014/main" id="{EE71F280-D721-45DF-877D-488C33D95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8" y="5134087"/>
            <a:ext cx="156468" cy="15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http://www.xn--icne-wqa.com/images/icones/1/1/pictograms-nps-misc-tunnel.png">
            <a:extLst>
              <a:ext uri="{FF2B5EF4-FFF2-40B4-BE49-F238E27FC236}">
                <a16:creationId xmlns:a16="http://schemas.microsoft.com/office/drawing/2014/main" id="{C75A5996-74FC-4357-9E5E-5319381A7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64" y="5297423"/>
            <a:ext cx="152212" cy="15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http://www.xn--icne-wqa.com/images/icones/1/1/pictograms-nps-misc-tunnel.png">
            <a:extLst>
              <a:ext uri="{FF2B5EF4-FFF2-40B4-BE49-F238E27FC236}">
                <a16:creationId xmlns:a16="http://schemas.microsoft.com/office/drawing/2014/main" id="{3CD12370-0AAC-4371-B62B-F7E8259A3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65" y="5461014"/>
            <a:ext cx="152212" cy="15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ZoneTexte 81">
            <a:extLst>
              <a:ext uri="{FF2B5EF4-FFF2-40B4-BE49-F238E27FC236}">
                <a16:creationId xmlns:a16="http://schemas.microsoft.com/office/drawing/2014/main" id="{0F810CEE-E50C-4752-B3F7-F378806F7A3E}"/>
              </a:ext>
            </a:extLst>
          </p:cNvPr>
          <p:cNvSpPr txBox="1"/>
          <p:nvPr/>
        </p:nvSpPr>
        <p:spPr>
          <a:xfrm>
            <a:off x="847945" y="5858082"/>
            <a:ext cx="551729" cy="2154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tunnels</a:t>
            </a:r>
          </a:p>
        </p:txBody>
      </p:sp>
    </p:spTree>
    <p:extLst>
      <p:ext uri="{BB962C8B-B14F-4D97-AF65-F5344CB8AC3E}">
        <p14:creationId xmlns:p14="http://schemas.microsoft.com/office/powerpoint/2010/main" val="213338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32" y="3834045"/>
            <a:ext cx="8907463" cy="279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1" name="Tableau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648741"/>
              </p:ext>
            </p:extLst>
          </p:nvPr>
        </p:nvGraphicFramePr>
        <p:xfrm>
          <a:off x="611560" y="773705"/>
          <a:ext cx="3560691" cy="275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5045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cumulé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tronçon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95">
                <a:tc>
                  <a:txBody>
                    <a:bodyPr/>
                    <a:lstStyle/>
                    <a:p>
                      <a:r>
                        <a:rPr lang="fr-FR" sz="800" dirty="0"/>
                        <a:t>Serre-Chevalier (</a:t>
                      </a:r>
                      <a:r>
                        <a:rPr lang="fr-FR" sz="800" dirty="0" err="1"/>
                        <a:t>Chantemerle</a:t>
                      </a:r>
                      <a:r>
                        <a:rPr lang="fr-FR" sz="800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1366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fr-FR" sz="800" dirty="0" err="1"/>
                        <a:t>Briancon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1150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Col de l’Izoard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2361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 err="1"/>
                        <a:t>Arvieux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1563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Croisement Izoard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1350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Guillestre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57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1280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dirty="0"/>
                        <a:t>1070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fr-FR" sz="800" dirty="0"/>
                        <a:t>Vars station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72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1854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fr-FR" sz="800" dirty="0"/>
                        <a:t>Col de Vars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2108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2350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Saint-Paul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1470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 err="1"/>
                        <a:t>Jausiers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1234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Barcelonnette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107,5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1134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3" name="ZoneTexte 82"/>
          <p:cNvSpPr txBox="1"/>
          <p:nvPr/>
        </p:nvSpPr>
        <p:spPr>
          <a:xfrm>
            <a:off x="611560" y="300856"/>
            <a:ext cx="811232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4 : SERRE CHEVALIER  - BARCELONNETTE      Mercredi 19 juin</a:t>
            </a:r>
          </a:p>
        </p:txBody>
      </p:sp>
      <p:sp>
        <p:nvSpPr>
          <p:cNvPr id="84" name="Organigramme : Processus 83"/>
          <p:cNvSpPr/>
          <p:nvPr/>
        </p:nvSpPr>
        <p:spPr>
          <a:xfrm>
            <a:off x="4408647" y="773987"/>
            <a:ext cx="4315240" cy="684076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112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2350 m   D- : 2590</a:t>
            </a:r>
          </a:p>
        </p:txBody>
      </p:sp>
      <p:grpSp>
        <p:nvGrpSpPr>
          <p:cNvPr id="85" name="Groupe 84"/>
          <p:cNvGrpSpPr/>
          <p:nvPr/>
        </p:nvGrpSpPr>
        <p:grpSpPr>
          <a:xfrm>
            <a:off x="26060" y="3996060"/>
            <a:ext cx="8874334" cy="2676113"/>
            <a:chOff x="26060" y="3996060"/>
            <a:chExt cx="8874334" cy="2676113"/>
          </a:xfrm>
        </p:grpSpPr>
        <p:grpSp>
          <p:nvGrpSpPr>
            <p:cNvPr id="78" name="Groupe 77"/>
            <p:cNvGrpSpPr/>
            <p:nvPr/>
          </p:nvGrpSpPr>
          <p:grpSpPr>
            <a:xfrm>
              <a:off x="746574" y="3996060"/>
              <a:ext cx="8153820" cy="2676113"/>
              <a:chOff x="746574" y="3996060"/>
              <a:chExt cx="8153820" cy="2676113"/>
            </a:xfrm>
          </p:grpSpPr>
          <p:cxnSp>
            <p:nvCxnSpPr>
              <p:cNvPr id="8" name="Connecteur droit 7"/>
              <p:cNvCxnSpPr/>
              <p:nvPr/>
            </p:nvCxnSpPr>
            <p:spPr>
              <a:xfrm>
                <a:off x="8088516" y="4426520"/>
                <a:ext cx="0" cy="15462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3611007" y="4560089"/>
                <a:ext cx="4" cy="11217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 flipH="1">
                <a:off x="7174750" y="4761438"/>
                <a:ext cx="1" cy="10527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ZoneTexte 10"/>
              <p:cNvSpPr txBox="1"/>
              <p:nvPr/>
            </p:nvSpPr>
            <p:spPr>
              <a:xfrm rot="16200000">
                <a:off x="6829850" y="4548493"/>
                <a:ext cx="684077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Saint-Paul</a:t>
                </a:r>
              </a:p>
            </p:txBody>
          </p:sp>
          <p:cxnSp>
            <p:nvCxnSpPr>
              <p:cNvPr id="12" name="Connecteur droit 11"/>
              <p:cNvCxnSpPr/>
              <p:nvPr/>
            </p:nvCxnSpPr>
            <p:spPr>
              <a:xfrm>
                <a:off x="6051705" y="4348947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ZoneTexte 12"/>
              <p:cNvSpPr txBox="1"/>
              <p:nvPr/>
            </p:nvSpPr>
            <p:spPr>
              <a:xfrm rot="16200000">
                <a:off x="5564951" y="4374433"/>
                <a:ext cx="972109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Vars</a:t>
                </a:r>
              </a:p>
            </p:txBody>
          </p:sp>
          <p:cxnSp>
            <p:nvCxnSpPr>
              <p:cNvPr id="14" name="Connecteur droit 13"/>
              <p:cNvCxnSpPr/>
              <p:nvPr/>
            </p:nvCxnSpPr>
            <p:spPr>
              <a:xfrm>
                <a:off x="860091" y="4599130"/>
                <a:ext cx="0" cy="12802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ZoneTexte 14"/>
              <p:cNvSpPr txBox="1"/>
              <p:nvPr/>
            </p:nvSpPr>
            <p:spPr>
              <a:xfrm rot="16200000">
                <a:off x="386205" y="4824484"/>
                <a:ext cx="936104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 err="1"/>
                  <a:t>Chantemerle</a:t>
                </a:r>
                <a:endParaRPr lang="fr-FR" sz="800" dirty="0"/>
              </a:p>
            </p:txBody>
          </p:sp>
          <p:cxnSp>
            <p:nvCxnSpPr>
              <p:cNvPr id="16" name="Connecteur droit 15"/>
              <p:cNvCxnSpPr/>
              <p:nvPr/>
            </p:nvCxnSpPr>
            <p:spPr>
              <a:xfrm>
                <a:off x="8792711" y="5048878"/>
                <a:ext cx="0" cy="9907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ZoneTexte 16"/>
              <p:cNvSpPr txBox="1"/>
              <p:nvPr/>
            </p:nvSpPr>
            <p:spPr>
              <a:xfrm>
                <a:off x="2536116" y="5518332"/>
                <a:ext cx="760489" cy="2154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Casse déserte</a:t>
                </a:r>
              </a:p>
            </p:txBody>
          </p:sp>
          <p:cxnSp>
            <p:nvCxnSpPr>
              <p:cNvPr id="18" name="Connecteur droit avec flèche 17"/>
              <p:cNvCxnSpPr/>
              <p:nvPr/>
            </p:nvCxnSpPr>
            <p:spPr>
              <a:xfrm>
                <a:off x="8081271" y="5141773"/>
                <a:ext cx="71144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18"/>
              <p:cNvCxnSpPr/>
              <p:nvPr/>
            </p:nvCxnSpPr>
            <p:spPr>
              <a:xfrm>
                <a:off x="7140259" y="5139190"/>
                <a:ext cx="948257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avec flèche 19"/>
              <p:cNvCxnSpPr/>
              <p:nvPr/>
            </p:nvCxnSpPr>
            <p:spPr>
              <a:xfrm flipV="1">
                <a:off x="6444816" y="5132931"/>
                <a:ext cx="727072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 flipH="1">
                <a:off x="6474017" y="4459227"/>
                <a:ext cx="2937" cy="769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2751550" y="4560089"/>
                <a:ext cx="0" cy="4381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avec flèche 22"/>
              <p:cNvCxnSpPr/>
              <p:nvPr/>
            </p:nvCxnSpPr>
            <p:spPr>
              <a:xfrm>
                <a:off x="3924338" y="5507941"/>
                <a:ext cx="108364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avec flèche 23"/>
              <p:cNvCxnSpPr/>
              <p:nvPr/>
            </p:nvCxnSpPr>
            <p:spPr>
              <a:xfrm>
                <a:off x="3633956" y="4932166"/>
                <a:ext cx="31016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>
                <a:off x="1308116" y="4932166"/>
                <a:ext cx="1443434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Multiplier 25"/>
              <p:cNvSpPr/>
              <p:nvPr/>
            </p:nvSpPr>
            <p:spPr>
              <a:xfrm>
                <a:off x="4920381" y="6187353"/>
                <a:ext cx="215945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8" name="Connecteur droit 27"/>
              <p:cNvCxnSpPr/>
              <p:nvPr/>
            </p:nvCxnSpPr>
            <p:spPr>
              <a:xfrm>
                <a:off x="5007980" y="4693515"/>
                <a:ext cx="0" cy="1439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ZoneTexte 106"/>
              <p:cNvSpPr txBox="1"/>
              <p:nvPr/>
            </p:nvSpPr>
            <p:spPr>
              <a:xfrm>
                <a:off x="8314754" y="4867215"/>
                <a:ext cx="28793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8</a:t>
                </a:r>
              </a:p>
            </p:txBody>
          </p:sp>
          <p:sp>
            <p:nvSpPr>
              <p:cNvPr id="30" name="ZoneTexte 106"/>
              <p:cNvSpPr txBox="1"/>
              <p:nvPr/>
            </p:nvSpPr>
            <p:spPr>
              <a:xfrm>
                <a:off x="1870123" y="4653716"/>
                <a:ext cx="4105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19</a:t>
                </a:r>
              </a:p>
            </p:txBody>
          </p:sp>
          <p:sp>
            <p:nvSpPr>
              <p:cNvPr id="31" name="ZoneTexte 106"/>
              <p:cNvSpPr txBox="1"/>
              <p:nvPr/>
            </p:nvSpPr>
            <p:spPr>
              <a:xfrm>
                <a:off x="4181261" y="5268565"/>
                <a:ext cx="43996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17</a:t>
                </a:r>
              </a:p>
            </p:txBody>
          </p:sp>
          <p:sp>
            <p:nvSpPr>
              <p:cNvPr id="32" name="Larme 31"/>
              <p:cNvSpPr/>
              <p:nvPr/>
            </p:nvSpPr>
            <p:spPr>
              <a:xfrm rot="18909316">
                <a:off x="7108594" y="5899117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Larme 32"/>
              <p:cNvSpPr/>
              <p:nvPr/>
            </p:nvSpPr>
            <p:spPr>
              <a:xfrm rot="18909316">
                <a:off x="4956153" y="6452252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Larme 33"/>
              <p:cNvSpPr/>
              <p:nvPr/>
            </p:nvSpPr>
            <p:spPr>
              <a:xfrm rot="18909316">
                <a:off x="3529960" y="5865909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Multiplier 34"/>
              <p:cNvSpPr/>
              <p:nvPr/>
            </p:nvSpPr>
            <p:spPr>
              <a:xfrm>
                <a:off x="1198528" y="6066551"/>
                <a:ext cx="215945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 rot="16200000">
                <a:off x="7602461" y="4431472"/>
                <a:ext cx="972109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 err="1"/>
                  <a:t>Jausiers</a:t>
                </a:r>
                <a:endParaRPr lang="fr-FR" sz="800" dirty="0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 rot="16200000">
                <a:off x="6168560" y="4571304"/>
                <a:ext cx="660083" cy="21536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 Vars </a:t>
                </a:r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 rot="16200000">
                <a:off x="2304427" y="4302742"/>
                <a:ext cx="828806" cy="21544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 l’</a:t>
                </a:r>
                <a:r>
                  <a:rPr lang="fr-FR" sz="800" b="1" dirty="0" err="1"/>
                  <a:t>iizoard</a:t>
                </a:r>
                <a:r>
                  <a:rPr lang="fr-FR" sz="800" b="1" dirty="0"/>
                  <a:t> </a:t>
                </a:r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 rot="16200000">
                <a:off x="4521926" y="4404477"/>
                <a:ext cx="972109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Guillestre</a:t>
                </a:r>
              </a:p>
            </p:txBody>
          </p:sp>
          <p:sp>
            <p:nvSpPr>
              <p:cNvPr id="40" name="Multiplier 39"/>
              <p:cNvSpPr/>
              <p:nvPr/>
            </p:nvSpPr>
            <p:spPr>
              <a:xfrm>
                <a:off x="7429347" y="5947719"/>
                <a:ext cx="215945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Larme 40"/>
              <p:cNvSpPr/>
              <p:nvPr/>
            </p:nvSpPr>
            <p:spPr>
              <a:xfrm rot="18909316">
                <a:off x="1690536" y="5906879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" name="Connecteur droit avec flèche 41"/>
              <p:cNvCxnSpPr/>
              <p:nvPr/>
            </p:nvCxnSpPr>
            <p:spPr>
              <a:xfrm>
                <a:off x="6049851" y="5139190"/>
                <a:ext cx="427103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avec flèche 42"/>
              <p:cNvCxnSpPr/>
              <p:nvPr/>
            </p:nvCxnSpPr>
            <p:spPr>
              <a:xfrm>
                <a:off x="4988113" y="5155036"/>
                <a:ext cx="106289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avec flèche 43"/>
              <p:cNvCxnSpPr/>
              <p:nvPr/>
            </p:nvCxnSpPr>
            <p:spPr>
              <a:xfrm>
                <a:off x="2751550" y="4932166"/>
                <a:ext cx="859461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ZoneTexte 106"/>
              <p:cNvSpPr txBox="1"/>
              <p:nvPr/>
            </p:nvSpPr>
            <p:spPr>
              <a:xfrm>
                <a:off x="7452320" y="4870961"/>
                <a:ext cx="32413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15</a:t>
                </a:r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 rot="16200000">
                <a:off x="916572" y="4279923"/>
                <a:ext cx="783090" cy="215367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 err="1"/>
                  <a:t>Briancon</a:t>
                </a:r>
                <a:endParaRPr lang="fr-FR" sz="800" dirty="0"/>
              </a:p>
            </p:txBody>
          </p:sp>
          <p:cxnSp>
            <p:nvCxnSpPr>
              <p:cNvPr id="47" name="Connecteur droit 46"/>
              <p:cNvCxnSpPr/>
              <p:nvPr/>
            </p:nvCxnSpPr>
            <p:spPr>
              <a:xfrm flipH="1">
                <a:off x="1317919" y="4721950"/>
                <a:ext cx="2" cy="12601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ZoneTexte 47"/>
              <p:cNvSpPr txBox="1"/>
              <p:nvPr/>
            </p:nvSpPr>
            <p:spPr>
              <a:xfrm rot="16200000">
                <a:off x="3179246" y="4320142"/>
                <a:ext cx="863534" cy="215369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 err="1"/>
                  <a:t>Arvieux</a:t>
                </a:r>
                <a:endParaRPr lang="fr-FR" sz="800" dirty="0"/>
              </a:p>
            </p:txBody>
          </p:sp>
          <p:cxnSp>
            <p:nvCxnSpPr>
              <p:cNvPr id="50" name="Connecteur droit 49"/>
              <p:cNvCxnSpPr/>
              <p:nvPr/>
            </p:nvCxnSpPr>
            <p:spPr>
              <a:xfrm>
                <a:off x="3944112" y="4596557"/>
                <a:ext cx="4" cy="12854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avec flèche 50"/>
              <p:cNvCxnSpPr/>
              <p:nvPr/>
            </p:nvCxnSpPr>
            <p:spPr>
              <a:xfrm>
                <a:off x="854257" y="5544235"/>
                <a:ext cx="460685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ZoneTexte 51"/>
              <p:cNvSpPr txBox="1"/>
              <p:nvPr/>
            </p:nvSpPr>
            <p:spPr>
              <a:xfrm rot="16200000">
                <a:off x="8306657" y="4452406"/>
                <a:ext cx="972109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Barcelonnette</a:t>
                </a:r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 rot="16200000">
                <a:off x="3570441" y="4268326"/>
                <a:ext cx="883085" cy="3385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Croisement </a:t>
                </a:r>
                <a:r>
                  <a:rPr lang="fr-FR" sz="800" dirty="0" err="1"/>
                  <a:t>izoard</a:t>
                </a:r>
                <a:r>
                  <a:rPr lang="fr-FR" sz="800" dirty="0"/>
                  <a:t> / Agnel</a:t>
                </a:r>
              </a:p>
            </p:txBody>
          </p:sp>
          <p:sp>
            <p:nvSpPr>
              <p:cNvPr id="54" name="Multiplier 53"/>
              <p:cNvSpPr/>
              <p:nvPr/>
            </p:nvSpPr>
            <p:spPr>
              <a:xfrm>
                <a:off x="3836139" y="5947719"/>
                <a:ext cx="215945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ZoneTexte 106"/>
              <p:cNvSpPr txBox="1"/>
              <p:nvPr/>
            </p:nvSpPr>
            <p:spPr>
              <a:xfrm>
                <a:off x="6663937" y="4870961"/>
                <a:ext cx="32413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8</a:t>
                </a:r>
              </a:p>
            </p:txBody>
          </p:sp>
          <p:sp>
            <p:nvSpPr>
              <p:cNvPr id="56" name="ZoneTexte 106"/>
              <p:cNvSpPr txBox="1"/>
              <p:nvPr/>
            </p:nvSpPr>
            <p:spPr>
              <a:xfrm>
                <a:off x="6101333" y="4917487"/>
                <a:ext cx="32413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4</a:t>
                </a:r>
              </a:p>
            </p:txBody>
          </p:sp>
          <p:sp>
            <p:nvSpPr>
              <p:cNvPr id="57" name="ZoneTexte 106"/>
              <p:cNvSpPr txBox="1"/>
              <p:nvPr/>
            </p:nvSpPr>
            <p:spPr>
              <a:xfrm>
                <a:off x="5357490" y="4901307"/>
                <a:ext cx="32413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15</a:t>
                </a:r>
              </a:p>
            </p:txBody>
          </p:sp>
          <p:sp>
            <p:nvSpPr>
              <p:cNvPr id="58" name="ZoneTexte 106"/>
              <p:cNvSpPr txBox="1"/>
              <p:nvPr/>
            </p:nvSpPr>
            <p:spPr>
              <a:xfrm>
                <a:off x="3611011" y="4932166"/>
                <a:ext cx="3583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3,6</a:t>
                </a:r>
              </a:p>
            </p:txBody>
          </p:sp>
          <p:sp>
            <p:nvSpPr>
              <p:cNvPr id="59" name="ZoneTexte 106"/>
              <p:cNvSpPr txBox="1"/>
              <p:nvPr/>
            </p:nvSpPr>
            <p:spPr>
              <a:xfrm>
                <a:off x="2938257" y="4644150"/>
                <a:ext cx="3583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11</a:t>
                </a:r>
              </a:p>
            </p:txBody>
          </p:sp>
          <p:sp>
            <p:nvSpPr>
              <p:cNvPr id="60" name="ZoneTexte 106"/>
              <p:cNvSpPr txBox="1"/>
              <p:nvPr/>
            </p:nvSpPr>
            <p:spPr>
              <a:xfrm>
                <a:off x="866139" y="5292497"/>
                <a:ext cx="4105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</a:t>
                </a:r>
              </a:p>
            </p:txBody>
          </p:sp>
          <p:pic>
            <p:nvPicPr>
              <p:cNvPr id="62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4033" y="5229200"/>
                <a:ext cx="301733" cy="301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9" name="Larme 78"/>
              <p:cNvSpPr/>
              <p:nvPr/>
            </p:nvSpPr>
            <p:spPr>
              <a:xfrm rot="18909316">
                <a:off x="5877166" y="5712414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8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0298" y="6367373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6" name="ZoneTexte 85"/>
            <p:cNvSpPr txBox="1"/>
            <p:nvPr/>
          </p:nvSpPr>
          <p:spPr>
            <a:xfrm rot="16200000">
              <a:off x="-337363" y="5115295"/>
              <a:ext cx="1003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</p:grpSp>
      <p:sp>
        <p:nvSpPr>
          <p:cNvPr id="64" name="Organigramme : Processus 63"/>
          <p:cNvSpPr/>
          <p:nvPr/>
        </p:nvSpPr>
        <p:spPr>
          <a:xfrm>
            <a:off x="4401242" y="1538790"/>
            <a:ext cx="4362196" cy="208694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Briançon, chercher et prendre direction col de l'Izoard (bien indiquée dans Briançon, la montée commence dans Briançon)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Guillestre, la route contourne le centre ville. Sortir de la route principal en direction du centre ville / office du tourisme  (environ 500 m de la route principale) pour le ravito devant l’office du tourisme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De Guillestre chercher la direction Vars / col de Vars qui commence à monter dès Guillestre (ne pas descendre plus bas que Guillestre !)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col de Vars, suivre Barcelonnette.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Attention à partir de la </a:t>
            </a:r>
            <a:r>
              <a:rPr lang="fr-FR" sz="900" dirty="0" err="1">
                <a:solidFill>
                  <a:sysClr val="windowText" lastClr="000000"/>
                </a:solidFill>
              </a:rPr>
              <a:t>Condamine</a:t>
            </a:r>
            <a:r>
              <a:rPr lang="fr-FR" sz="900" dirty="0">
                <a:solidFill>
                  <a:sysClr val="windowText" lastClr="000000"/>
                </a:solidFill>
              </a:rPr>
              <a:t>, route avec un petit peu de circulation et quelques poids lourds venant du col de Larche.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barcelonnette, traverser la ville dans l’axe de la vallée (éventuellement à pied par la rue piétonne). Le </a:t>
            </a:r>
            <a:r>
              <a:rPr lang="fr-FR" sz="900" b="1" dirty="0">
                <a:solidFill>
                  <a:sysClr val="windowText" lastClr="000000"/>
                </a:solidFill>
              </a:rPr>
              <a:t>centre Jean Chaix </a:t>
            </a:r>
            <a:r>
              <a:rPr lang="fr-FR" sz="900" dirty="0">
                <a:solidFill>
                  <a:sysClr val="windowText" lastClr="000000"/>
                </a:solidFill>
              </a:rPr>
              <a:t>se trouve environ 1 km après direction Saint-Pons et 400m après l’ancien quartier militaire.</a:t>
            </a:r>
            <a:endParaRPr lang="fr-FR" sz="1000" dirty="0">
              <a:solidFill>
                <a:sysClr val="windowText" lastClr="000000"/>
              </a:solidFill>
            </a:endParaRPr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724906" y="6076770"/>
            <a:ext cx="288999" cy="29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ZoneTexte 66"/>
          <p:cNvSpPr txBox="1"/>
          <p:nvPr/>
        </p:nvSpPr>
        <p:spPr>
          <a:xfrm>
            <a:off x="8475340" y="6251477"/>
            <a:ext cx="562522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Centre Jean Chaix</a:t>
            </a:r>
          </a:p>
        </p:txBody>
      </p:sp>
    </p:spTree>
    <p:extLst>
      <p:ext uri="{BB962C8B-B14F-4D97-AF65-F5344CB8AC3E}">
        <p14:creationId xmlns:p14="http://schemas.microsoft.com/office/powerpoint/2010/main" val="10700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Tableau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47705"/>
              </p:ext>
            </p:extLst>
          </p:nvPr>
        </p:nvGraphicFramePr>
        <p:xfrm>
          <a:off x="590082" y="723713"/>
          <a:ext cx="3560691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8022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cumulé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tronçon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95">
                <a:tc>
                  <a:txBody>
                    <a:bodyPr/>
                    <a:lstStyle/>
                    <a:p>
                      <a:r>
                        <a:rPr lang="fr-FR" sz="800" dirty="0"/>
                        <a:t>Barcelonnette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1135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 sz="800" dirty="0"/>
                    </a:p>
                    <a:p>
                      <a:endParaRPr lang="fr-FR" sz="800" dirty="0"/>
                    </a:p>
                    <a:p>
                      <a:r>
                        <a:rPr lang="fr-FR" sz="800" dirty="0"/>
                        <a:t>1220</a:t>
                      </a:r>
                      <a:endParaRPr lang="fr-FR" sz="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fr-FR" sz="800" dirty="0"/>
                        <a:t>Bayasse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20,5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1788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650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Col de la Cayolle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2338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 err="1"/>
                        <a:t>Estenc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37,5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1775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1220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 err="1"/>
                        <a:t>Entraune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1261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1220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r>
                        <a:rPr lang="fr-FR" sz="800" dirty="0"/>
                        <a:t>Guillaume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1220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dirty="0"/>
                        <a:t>870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r>
                        <a:rPr lang="fr-FR" sz="800" dirty="0" err="1"/>
                        <a:t>Peone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r>
                        <a:rPr lang="fr-FR" sz="800" dirty="0"/>
                        <a:t>Valberg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76,5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1675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2095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3" name="ZoneTexte 142"/>
          <p:cNvSpPr txBox="1"/>
          <p:nvPr/>
        </p:nvSpPr>
        <p:spPr>
          <a:xfrm>
            <a:off x="587856" y="224353"/>
            <a:ext cx="81246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5 : BARCELONNETTE – VALBERG     -      Jeudi 20 juin</a:t>
            </a:r>
          </a:p>
        </p:txBody>
      </p:sp>
      <p:sp>
        <p:nvSpPr>
          <p:cNvPr id="153" name="Organigramme : Processus 152"/>
          <p:cNvSpPr/>
          <p:nvPr/>
        </p:nvSpPr>
        <p:spPr>
          <a:xfrm>
            <a:off x="4375955" y="1358771"/>
            <a:ext cx="4328921" cy="166518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Du centre Jean-Chaix, revenir sur Barcelonnette, puis bien prendre  direction Pra loup / col d’Allos / col de la Cayolle en traversant la rivière de l’Ubaye</a:t>
            </a:r>
          </a:p>
          <a:p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Environ 2 Km après Barcelonnette, embranchement Col de la Cayolle ou Col d’Allos.. Bien prendre  Col de la Cayolle !</a:t>
            </a:r>
          </a:p>
          <a:p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Guillaume, 2 routes possibles pour Valberg : Prendre la route Valberg par </a:t>
            </a:r>
            <a:r>
              <a:rPr lang="fr-FR" sz="900" dirty="0" err="1">
                <a:solidFill>
                  <a:sysClr val="windowText" lastClr="000000"/>
                </a:solidFill>
              </a:rPr>
              <a:t>Péone</a:t>
            </a:r>
            <a:r>
              <a:rPr lang="fr-FR" sz="900" dirty="0">
                <a:solidFill>
                  <a:sysClr val="windowText" lastClr="000000"/>
                </a:solidFill>
              </a:rPr>
              <a:t>. Ne pas  continuer plus bas que Guillaume 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l’entrée de Valberg, prendre la rue Jean mineur sur la gauche, Au bout de la rue l’</a:t>
            </a:r>
            <a:r>
              <a:rPr lang="fr-FR" sz="900" dirty="0" err="1">
                <a:solidFill>
                  <a:sysClr val="windowText" lastClr="000000"/>
                </a:solidFill>
              </a:rPr>
              <a:t>Hotel</a:t>
            </a:r>
            <a:r>
              <a:rPr lang="fr-FR" sz="900" dirty="0">
                <a:solidFill>
                  <a:sysClr val="windowText" lastClr="000000"/>
                </a:solidFill>
              </a:rPr>
              <a:t> </a:t>
            </a:r>
            <a:r>
              <a:rPr lang="fr-FR" sz="900" dirty="0" err="1">
                <a:solidFill>
                  <a:sysClr val="windowText" lastClr="000000"/>
                </a:solidFill>
              </a:rPr>
              <a:t>Chastellan</a:t>
            </a:r>
            <a:r>
              <a:rPr lang="fr-FR" sz="900" dirty="0">
                <a:solidFill>
                  <a:sysClr val="windowText" lastClr="000000"/>
                </a:solidFill>
              </a:rPr>
              <a:t> est 50 m sur la gauche,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900" dirty="0">
              <a:solidFill>
                <a:sysClr val="windowText" lastClr="000000"/>
              </a:solidFill>
            </a:endParaRPr>
          </a:p>
        </p:txBody>
      </p:sp>
      <p:sp>
        <p:nvSpPr>
          <p:cNvPr id="154" name="Organigramme : Processus 153"/>
          <p:cNvSpPr/>
          <p:nvPr/>
        </p:nvSpPr>
        <p:spPr>
          <a:xfrm>
            <a:off x="4368372" y="692696"/>
            <a:ext cx="4344088" cy="553151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76,5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2095 m    D- : 1533 m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51521" y="3284984"/>
            <a:ext cx="5951044" cy="3151369"/>
            <a:chOff x="251521" y="3284984"/>
            <a:chExt cx="5951044" cy="315136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569" y="3302332"/>
              <a:ext cx="5641996" cy="31340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Connecteur droit 10"/>
            <p:cNvCxnSpPr/>
            <p:nvPr/>
          </p:nvCxnSpPr>
          <p:spPr>
            <a:xfrm>
              <a:off x="3930834" y="4219540"/>
              <a:ext cx="0" cy="12273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 rot="16200000">
              <a:off x="3469910" y="3702016"/>
              <a:ext cx="921845" cy="2302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 err="1"/>
                <a:t>Entraune</a:t>
              </a:r>
              <a:endParaRPr lang="fr-FR" sz="8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2627784" y="4331896"/>
              <a:ext cx="0" cy="750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528693" y="4466240"/>
              <a:ext cx="0" cy="12394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 rot="16200000">
              <a:off x="2335275" y="3924274"/>
              <a:ext cx="585017" cy="2302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Bayasse</a:t>
              </a:r>
            </a:p>
          </p:txBody>
        </p:sp>
        <p:cxnSp>
          <p:nvCxnSpPr>
            <p:cNvPr id="19" name="Connecteur droit 18"/>
            <p:cNvCxnSpPr/>
            <p:nvPr/>
          </p:nvCxnSpPr>
          <p:spPr>
            <a:xfrm>
              <a:off x="5935540" y="4331522"/>
              <a:ext cx="2" cy="8863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3161567" y="4274445"/>
              <a:ext cx="0" cy="2929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3920907" y="4467412"/>
              <a:ext cx="1135002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3161567" y="4466240"/>
              <a:ext cx="769266" cy="117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1517222" y="4774717"/>
              <a:ext cx="1110562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751134" y="5266829"/>
              <a:ext cx="308942" cy="286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6" name="Connecteur droit 25"/>
            <p:cNvCxnSpPr/>
            <p:nvPr/>
          </p:nvCxnSpPr>
          <p:spPr>
            <a:xfrm>
              <a:off x="5055909" y="4164716"/>
              <a:ext cx="0" cy="17835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106"/>
            <p:cNvSpPr txBox="1"/>
            <p:nvPr/>
          </p:nvSpPr>
          <p:spPr>
            <a:xfrm>
              <a:off x="3381567" y="4254078"/>
              <a:ext cx="307807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15</a:t>
              </a:r>
            </a:p>
          </p:txBody>
        </p:sp>
        <p:sp>
          <p:nvSpPr>
            <p:cNvPr id="30" name="ZoneTexte 106"/>
            <p:cNvSpPr txBox="1"/>
            <p:nvPr/>
          </p:nvSpPr>
          <p:spPr>
            <a:xfrm>
              <a:off x="1853053" y="4545614"/>
              <a:ext cx="438899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20,5</a:t>
              </a:r>
            </a:p>
          </p:txBody>
        </p:sp>
        <p:sp>
          <p:nvSpPr>
            <p:cNvPr id="31" name="ZoneTexte 106"/>
            <p:cNvSpPr txBox="1"/>
            <p:nvPr/>
          </p:nvSpPr>
          <p:spPr>
            <a:xfrm>
              <a:off x="4276055" y="4234915"/>
              <a:ext cx="470323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17,5</a:t>
              </a:r>
            </a:p>
          </p:txBody>
        </p:sp>
        <p:sp>
          <p:nvSpPr>
            <p:cNvPr id="32" name="Larme 31"/>
            <p:cNvSpPr/>
            <p:nvPr/>
          </p:nvSpPr>
          <p:spPr>
            <a:xfrm rot="18909316">
              <a:off x="2167947" y="5186966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Larme 32"/>
            <p:cNvSpPr/>
            <p:nvPr/>
          </p:nvSpPr>
          <p:spPr>
            <a:xfrm rot="18909316">
              <a:off x="4988751" y="6034103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Multiplier 34"/>
            <p:cNvSpPr/>
            <p:nvPr/>
          </p:nvSpPr>
          <p:spPr>
            <a:xfrm>
              <a:off x="4928359" y="5803762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5395400" y="3719432"/>
              <a:ext cx="1099123" cy="230227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Valberg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 rot="16200000">
              <a:off x="2652488" y="3711461"/>
              <a:ext cx="925952" cy="21544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Col de la Cayolle 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 rot="16200000">
              <a:off x="1116592" y="4151249"/>
              <a:ext cx="801259" cy="22085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/>
                <a:t>Barcelonnette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 rot="16200000">
              <a:off x="4564821" y="3702015"/>
              <a:ext cx="957302" cy="2302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Guillaume</a:t>
              </a:r>
            </a:p>
          </p:txBody>
        </p:sp>
        <p:sp>
          <p:nvSpPr>
            <p:cNvPr id="42" name="Multiplier 41"/>
            <p:cNvSpPr/>
            <p:nvPr/>
          </p:nvSpPr>
          <p:spPr>
            <a:xfrm>
              <a:off x="1581869" y="5636644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6" name="Connecteur droit avec flèche 45"/>
            <p:cNvCxnSpPr/>
            <p:nvPr/>
          </p:nvCxnSpPr>
          <p:spPr>
            <a:xfrm flipV="1">
              <a:off x="5043471" y="4467412"/>
              <a:ext cx="452315" cy="117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/>
            <p:nvPr/>
          </p:nvCxnSpPr>
          <p:spPr>
            <a:xfrm>
              <a:off x="2627784" y="4466240"/>
              <a:ext cx="533783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ZoneTexte 48"/>
            <p:cNvSpPr txBox="1"/>
            <p:nvPr/>
          </p:nvSpPr>
          <p:spPr>
            <a:xfrm>
              <a:off x="2020768" y="5358247"/>
              <a:ext cx="430460" cy="21216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Fours</a:t>
              </a:r>
            </a:p>
          </p:txBody>
        </p:sp>
        <p:sp>
          <p:nvSpPr>
            <p:cNvPr id="135" name="Larme 134"/>
            <p:cNvSpPr/>
            <p:nvPr/>
          </p:nvSpPr>
          <p:spPr>
            <a:xfrm rot="18909316">
              <a:off x="3860110" y="5564562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0807" y="5385447"/>
              <a:ext cx="305948" cy="300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7" name="Larme 136"/>
            <p:cNvSpPr/>
            <p:nvPr/>
          </p:nvSpPr>
          <p:spPr>
            <a:xfrm rot="18909316">
              <a:off x="3186727" y="5030660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2988396" y="5189418"/>
              <a:ext cx="538108" cy="21216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 err="1"/>
                <a:t>Estenc</a:t>
              </a:r>
              <a:endParaRPr lang="fr-FR" sz="800" dirty="0"/>
            </a:p>
          </p:txBody>
        </p:sp>
        <p:cxnSp>
          <p:nvCxnSpPr>
            <p:cNvPr id="148" name="Connecteur droit 147"/>
            <p:cNvCxnSpPr/>
            <p:nvPr/>
          </p:nvCxnSpPr>
          <p:spPr>
            <a:xfrm>
              <a:off x="5496970" y="4299373"/>
              <a:ext cx="2" cy="13300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ZoneTexte 143"/>
            <p:cNvSpPr txBox="1"/>
            <p:nvPr/>
          </p:nvSpPr>
          <p:spPr>
            <a:xfrm rot="16200000">
              <a:off x="5158958" y="3848522"/>
              <a:ext cx="673657" cy="22085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 err="1"/>
                <a:t>Peone</a:t>
              </a:r>
              <a:endParaRPr lang="fr-FR" sz="800" dirty="0"/>
            </a:p>
          </p:txBody>
        </p:sp>
        <p:sp>
          <p:nvSpPr>
            <p:cNvPr id="150" name="ZoneTexte 106"/>
            <p:cNvSpPr txBox="1"/>
            <p:nvPr/>
          </p:nvSpPr>
          <p:spPr>
            <a:xfrm>
              <a:off x="5105920" y="4545614"/>
              <a:ext cx="346505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6</a:t>
              </a:r>
            </a:p>
          </p:txBody>
        </p:sp>
        <p:cxnSp>
          <p:nvCxnSpPr>
            <p:cNvPr id="151" name="Connecteur droit avec flèche 150"/>
            <p:cNvCxnSpPr/>
            <p:nvPr/>
          </p:nvCxnSpPr>
          <p:spPr>
            <a:xfrm flipV="1">
              <a:off x="5490467" y="4477804"/>
              <a:ext cx="437135" cy="117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ZoneTexte 106"/>
            <p:cNvSpPr txBox="1"/>
            <p:nvPr/>
          </p:nvSpPr>
          <p:spPr>
            <a:xfrm>
              <a:off x="5532447" y="4567417"/>
              <a:ext cx="346505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9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 rot="16200000">
              <a:off x="-100778" y="4278952"/>
              <a:ext cx="988555" cy="283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  <p:sp>
          <p:nvSpPr>
            <p:cNvPr id="71" name="ZoneTexte 106"/>
            <p:cNvSpPr txBox="1"/>
            <p:nvPr/>
          </p:nvSpPr>
          <p:spPr>
            <a:xfrm>
              <a:off x="2676564" y="4230956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9,5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5609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33084"/>
              </p:ext>
            </p:extLst>
          </p:nvPr>
        </p:nvGraphicFramePr>
        <p:xfrm>
          <a:off x="481708" y="692696"/>
          <a:ext cx="3560691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8022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cumulé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tronçon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95">
                <a:tc>
                  <a:txBody>
                    <a:bodyPr/>
                    <a:lstStyle/>
                    <a:p>
                      <a:r>
                        <a:rPr lang="fr-FR" sz="800" dirty="0"/>
                        <a:t>Barcelonnette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1135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 sz="800" b="1" dirty="0"/>
                    </a:p>
                    <a:p>
                      <a:endParaRPr lang="fr-FR" sz="800" b="1" dirty="0"/>
                    </a:p>
                    <a:p>
                      <a:r>
                        <a:rPr lang="fr-FR" sz="800" b="1" dirty="0"/>
                        <a:t>1110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fr-FR" sz="800" dirty="0"/>
                        <a:t>Les </a:t>
                      </a:r>
                      <a:r>
                        <a:rPr lang="fr-FR" sz="800" dirty="0" err="1"/>
                        <a:t>Agneliers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13,5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1715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580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b="1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Col d’Allos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21,3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2247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1112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b="1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 err="1"/>
                        <a:t>Foux</a:t>
                      </a:r>
                      <a:r>
                        <a:rPr lang="fr-FR" sz="800" dirty="0"/>
                        <a:t> d’Allos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26,7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1855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Allos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1428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Colmar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43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1266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1112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800" b="1" dirty="0"/>
                        <a:t>830</a:t>
                      </a: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r>
                        <a:rPr lang="fr-FR" sz="800" dirty="0"/>
                        <a:t>Col des Champs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54,5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2090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1950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r>
                        <a:rPr lang="fr-FR" sz="800" dirty="0"/>
                        <a:t>Saint-Martin</a:t>
                      </a:r>
                      <a:r>
                        <a:rPr lang="fr-FR" sz="800" baseline="0" dirty="0"/>
                        <a:t> d’</a:t>
                      </a:r>
                      <a:r>
                        <a:rPr lang="fr-FR" sz="800" baseline="0" dirty="0" err="1"/>
                        <a:t>Entraunes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70,7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1039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1950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r>
                        <a:rPr lang="fr-FR" sz="800" dirty="0"/>
                        <a:t>Guillaumes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82,5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800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1950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b="1" dirty="0"/>
                        <a:t>900</a:t>
                      </a: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r>
                        <a:rPr lang="fr-FR" sz="800" dirty="0" err="1"/>
                        <a:t>Peone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88,5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1178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2318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9745">
                <a:tc>
                  <a:txBody>
                    <a:bodyPr/>
                    <a:lstStyle/>
                    <a:p>
                      <a:r>
                        <a:rPr lang="fr-FR" sz="800" dirty="0"/>
                        <a:t>Valberg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97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1680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2840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2" name="Groupe 1"/>
          <p:cNvGrpSpPr/>
          <p:nvPr/>
        </p:nvGrpSpPr>
        <p:grpSpPr>
          <a:xfrm>
            <a:off x="122998" y="3456758"/>
            <a:ext cx="5984335" cy="3015277"/>
            <a:chOff x="432869" y="3456758"/>
            <a:chExt cx="5984335" cy="30152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79" y="3456758"/>
              <a:ext cx="5625625" cy="3015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 rot="16200000">
              <a:off x="80570" y="4906424"/>
              <a:ext cx="988555" cy="283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3920907" y="4104156"/>
              <a:ext cx="1" cy="7798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2535176" y="4014065"/>
              <a:ext cx="0" cy="750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1689015" y="4503264"/>
              <a:ext cx="0" cy="12394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 rot="16200000">
              <a:off x="2830199" y="4041090"/>
              <a:ext cx="569935" cy="21544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Allos</a:t>
              </a:r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5774033" y="4360159"/>
              <a:ext cx="2" cy="8863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3138010" y="4449255"/>
              <a:ext cx="0" cy="10182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>
              <a:off x="3920907" y="4632875"/>
              <a:ext cx="696099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>
              <a:off x="4617005" y="4632875"/>
              <a:ext cx="462009" cy="117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3138010" y="4646583"/>
              <a:ext cx="300468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774035" y="5324438"/>
              <a:ext cx="308942" cy="286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8" name="Connecteur droit 17"/>
            <p:cNvCxnSpPr/>
            <p:nvPr/>
          </p:nvCxnSpPr>
          <p:spPr>
            <a:xfrm>
              <a:off x="5099711" y="4264185"/>
              <a:ext cx="0" cy="17835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oneTexte 106"/>
            <p:cNvSpPr txBox="1"/>
            <p:nvPr/>
          </p:nvSpPr>
          <p:spPr>
            <a:xfrm>
              <a:off x="1906451" y="4449255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21</a:t>
              </a:r>
            </a:p>
          </p:txBody>
        </p:sp>
        <p:sp>
          <p:nvSpPr>
            <p:cNvPr id="21" name="ZoneTexte 106"/>
            <p:cNvSpPr txBox="1"/>
            <p:nvPr/>
          </p:nvSpPr>
          <p:spPr>
            <a:xfrm>
              <a:off x="2590009" y="4472240"/>
              <a:ext cx="4703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15</a:t>
              </a:r>
            </a:p>
          </p:txBody>
        </p:sp>
        <p:sp>
          <p:nvSpPr>
            <p:cNvPr id="22" name="Larme 21"/>
            <p:cNvSpPr/>
            <p:nvPr/>
          </p:nvSpPr>
          <p:spPr>
            <a:xfrm rot="18909316">
              <a:off x="2167949" y="5297829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Larme 22"/>
            <p:cNvSpPr/>
            <p:nvPr/>
          </p:nvSpPr>
          <p:spPr>
            <a:xfrm rot="18909316">
              <a:off x="5028987" y="6129965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Multiplier 23"/>
            <p:cNvSpPr/>
            <p:nvPr/>
          </p:nvSpPr>
          <p:spPr>
            <a:xfrm>
              <a:off x="4963591" y="5803762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 rot="16200000">
              <a:off x="5441083" y="4034370"/>
              <a:ext cx="656155" cy="21958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Valberg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 rot="16200000">
              <a:off x="2057086" y="3837047"/>
              <a:ext cx="925952" cy="21544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Col d’Allos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 rot="16200000">
              <a:off x="1288384" y="3852488"/>
              <a:ext cx="801259" cy="46166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/>
                <a:t>Barcelonnette centre Jean Chaix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 rot="16200000">
              <a:off x="4598797" y="3872475"/>
              <a:ext cx="957302" cy="2302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Guillaume</a:t>
              </a:r>
            </a:p>
          </p:txBody>
        </p:sp>
        <p:sp>
          <p:nvSpPr>
            <p:cNvPr id="29" name="Multiplier 28"/>
            <p:cNvSpPr/>
            <p:nvPr/>
          </p:nvSpPr>
          <p:spPr>
            <a:xfrm>
              <a:off x="3315354" y="5654108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>
              <a:off x="5079713" y="4634633"/>
              <a:ext cx="315028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>
              <a:off x="5389878" y="4634633"/>
              <a:ext cx="384157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Larme 32"/>
            <p:cNvSpPr/>
            <p:nvPr/>
          </p:nvSpPr>
          <p:spPr>
            <a:xfrm rot="18909316">
              <a:off x="4546283" y="5938244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5731" y="5385447"/>
              <a:ext cx="305948" cy="300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7" name="Connecteur droit 36"/>
            <p:cNvCxnSpPr/>
            <p:nvPr/>
          </p:nvCxnSpPr>
          <p:spPr>
            <a:xfrm>
              <a:off x="5394742" y="4355555"/>
              <a:ext cx="2" cy="13300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/>
            <p:cNvSpPr txBox="1"/>
            <p:nvPr/>
          </p:nvSpPr>
          <p:spPr>
            <a:xfrm rot="16200000">
              <a:off x="5057913" y="3998003"/>
              <a:ext cx="673657" cy="22085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 err="1"/>
                <a:t>Peone</a:t>
              </a:r>
              <a:endParaRPr lang="fr-FR" sz="80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3442840" y="4640810"/>
              <a:ext cx="478068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Texte 106"/>
            <p:cNvSpPr txBox="1"/>
            <p:nvPr/>
          </p:nvSpPr>
          <p:spPr>
            <a:xfrm>
              <a:off x="5419262" y="4450896"/>
              <a:ext cx="34650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8,5</a:t>
              </a:r>
            </a:p>
          </p:txBody>
        </p:sp>
        <p:sp>
          <p:nvSpPr>
            <p:cNvPr id="43" name="ZoneTexte 106"/>
            <p:cNvSpPr txBox="1"/>
            <p:nvPr/>
          </p:nvSpPr>
          <p:spPr>
            <a:xfrm>
              <a:off x="3482616" y="4478248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11,5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 rot="16200000">
              <a:off x="3457931" y="3870491"/>
              <a:ext cx="925952" cy="21544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Col des Champs</a:t>
              </a:r>
            </a:p>
          </p:txBody>
        </p:sp>
        <p:cxnSp>
          <p:nvCxnSpPr>
            <p:cNvPr id="45" name="Connecteur droit 44"/>
            <p:cNvCxnSpPr>
              <a:stCxn id="8" idx="1"/>
            </p:cNvCxnSpPr>
            <p:nvPr/>
          </p:nvCxnSpPr>
          <p:spPr>
            <a:xfrm flipH="1">
              <a:off x="4617005" y="4441189"/>
              <a:ext cx="1" cy="14190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 rot="16200000">
              <a:off x="4164551" y="3819457"/>
              <a:ext cx="904909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/>
                <a:t>Saint-Martin d’</a:t>
              </a:r>
              <a:r>
                <a:rPr lang="fr-FR" sz="800" dirty="0" err="1"/>
                <a:t>Entraune</a:t>
              </a:r>
              <a:endParaRPr lang="fr-FR" sz="800" dirty="0"/>
            </a:p>
          </p:txBody>
        </p:sp>
        <p:cxnSp>
          <p:nvCxnSpPr>
            <p:cNvPr id="47" name="Connecteur droit 46"/>
            <p:cNvCxnSpPr/>
            <p:nvPr/>
          </p:nvCxnSpPr>
          <p:spPr>
            <a:xfrm>
              <a:off x="3442840" y="4396060"/>
              <a:ext cx="0" cy="1233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ZoneTexte 45"/>
            <p:cNvSpPr txBox="1"/>
            <p:nvPr/>
          </p:nvSpPr>
          <p:spPr>
            <a:xfrm rot="16200000">
              <a:off x="3161052" y="4003603"/>
              <a:ext cx="554852" cy="21544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Colmar</a:t>
              </a:r>
            </a:p>
          </p:txBody>
        </p:sp>
        <p:sp>
          <p:nvSpPr>
            <p:cNvPr id="54" name="Multiplier 53"/>
            <p:cNvSpPr/>
            <p:nvPr/>
          </p:nvSpPr>
          <p:spPr>
            <a:xfrm>
              <a:off x="1700996" y="5742747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1" name="Connecteur droit avec flèche 60"/>
            <p:cNvCxnSpPr/>
            <p:nvPr/>
          </p:nvCxnSpPr>
          <p:spPr>
            <a:xfrm>
              <a:off x="2535176" y="4640810"/>
              <a:ext cx="579990" cy="577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>
              <a:off x="1689013" y="4632875"/>
              <a:ext cx="846163" cy="1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ZoneTexte 106"/>
            <p:cNvSpPr txBox="1"/>
            <p:nvPr/>
          </p:nvSpPr>
          <p:spPr>
            <a:xfrm>
              <a:off x="4031490" y="4472240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16</a:t>
              </a:r>
            </a:p>
          </p:txBody>
        </p:sp>
        <p:sp>
          <p:nvSpPr>
            <p:cNvPr id="67" name="ZoneTexte 106"/>
            <p:cNvSpPr txBox="1"/>
            <p:nvPr/>
          </p:nvSpPr>
          <p:spPr>
            <a:xfrm>
              <a:off x="4640814" y="4470208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12</a:t>
              </a:r>
            </a:p>
          </p:txBody>
        </p:sp>
        <p:sp>
          <p:nvSpPr>
            <p:cNvPr id="68" name="ZoneTexte 106"/>
            <p:cNvSpPr txBox="1"/>
            <p:nvPr/>
          </p:nvSpPr>
          <p:spPr>
            <a:xfrm>
              <a:off x="5017777" y="4470208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6</a:t>
              </a:r>
            </a:p>
          </p:txBody>
        </p:sp>
        <p:sp>
          <p:nvSpPr>
            <p:cNvPr id="81" name="ZoneTexte 106"/>
            <p:cNvSpPr txBox="1"/>
            <p:nvPr/>
          </p:nvSpPr>
          <p:spPr>
            <a:xfrm>
              <a:off x="3060332" y="4478248"/>
              <a:ext cx="4703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7</a:t>
              </a:r>
            </a:p>
          </p:txBody>
        </p:sp>
      </p:grpSp>
      <p:sp>
        <p:nvSpPr>
          <p:cNvPr id="82" name="ZoneTexte 81"/>
          <p:cNvSpPr txBox="1"/>
          <p:nvPr/>
        </p:nvSpPr>
        <p:spPr>
          <a:xfrm>
            <a:off x="475836" y="224353"/>
            <a:ext cx="812460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b="1" i="1" dirty="0"/>
              <a:t>ETAPE 5 VARIANTE : Barcelonnette - Valberg par Allos         -      Jeudi 20 juin</a:t>
            </a:r>
          </a:p>
        </p:txBody>
      </p:sp>
      <p:sp>
        <p:nvSpPr>
          <p:cNvPr id="83" name="Organigramme : Processus 82"/>
          <p:cNvSpPr/>
          <p:nvPr/>
        </p:nvSpPr>
        <p:spPr>
          <a:xfrm>
            <a:off x="4368372" y="692696"/>
            <a:ext cx="4344088" cy="553151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97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2840 m</a:t>
            </a:r>
          </a:p>
        </p:txBody>
      </p:sp>
      <p:sp>
        <p:nvSpPr>
          <p:cNvPr id="84" name="Organigramme : Processus 83"/>
          <p:cNvSpPr/>
          <p:nvPr/>
        </p:nvSpPr>
        <p:spPr>
          <a:xfrm>
            <a:off x="4368372" y="1280266"/>
            <a:ext cx="4328921" cy="209314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Du centre Jean-Chaix, revenir sur Barcelonnette, puis bien prendre  direction Pra loup / col d’Allos / col de la Cayolle en traversant la rivière de l’Ubaye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Environ 2 Km après Barcelonnette, embranchement Col de la Cayolle ou Col d’Allos.. Bien prendre  Col d’Allos! C’est ici que se fait e choix  </a:t>
            </a:r>
            <a:r>
              <a:rPr lang="fr-FR" sz="800" dirty="0" err="1">
                <a:solidFill>
                  <a:sysClr val="windowText" lastClr="000000"/>
                </a:solidFill>
              </a:rPr>
              <a:t>etape</a:t>
            </a:r>
            <a:r>
              <a:rPr lang="fr-FR" sz="800" dirty="0">
                <a:solidFill>
                  <a:sysClr val="windowText" lastClr="000000"/>
                </a:solidFill>
              </a:rPr>
              <a:t> normal col de la </a:t>
            </a:r>
            <a:r>
              <a:rPr lang="fr-FR" sz="800" dirty="0" err="1">
                <a:solidFill>
                  <a:sysClr val="windowText" lastClr="000000"/>
                </a:solidFill>
              </a:rPr>
              <a:t>cayolle</a:t>
            </a:r>
            <a:r>
              <a:rPr lang="fr-FR" sz="800" dirty="0">
                <a:solidFill>
                  <a:sysClr val="windowText" lastClr="000000"/>
                </a:solidFill>
              </a:rPr>
              <a:t> ou variante Allos / Les champs.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Environ 1,5 km après dans la première  épingle à cheveu de la montée de Pra-Loup, continuer à monter  tout droit direction col </a:t>
            </a:r>
            <a:r>
              <a:rPr lang="fr-FR" sz="800" dirty="0" err="1">
                <a:solidFill>
                  <a:sysClr val="windowText" lastClr="000000"/>
                </a:solidFill>
              </a:rPr>
              <a:t>d’allos</a:t>
            </a:r>
            <a:r>
              <a:rPr lang="fr-FR" sz="800" dirty="0">
                <a:solidFill>
                  <a:sysClr val="windowText" lastClr="000000"/>
                </a:solidFill>
              </a:rPr>
              <a:t> en laissant la route de Pra-loup à droite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Au col d’Allos, direction </a:t>
            </a:r>
            <a:r>
              <a:rPr lang="fr-FR" sz="800" dirty="0" err="1">
                <a:solidFill>
                  <a:sysClr val="windowText" lastClr="000000"/>
                </a:solidFill>
              </a:rPr>
              <a:t>Foux</a:t>
            </a:r>
            <a:r>
              <a:rPr lang="fr-FR" sz="800" dirty="0">
                <a:solidFill>
                  <a:sysClr val="windowText" lastClr="000000"/>
                </a:solidFill>
              </a:rPr>
              <a:t> d’Allos, puis Allos, puis Colmar.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Juste avant l’entrée dans Colmar, prendre sur la gauche la route du col des Champs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Au col des Champs, redescendre sur Saint-Martin D’</a:t>
            </a:r>
            <a:r>
              <a:rPr lang="fr-FR" sz="800" dirty="0" err="1">
                <a:solidFill>
                  <a:sysClr val="windowText" lastClr="000000"/>
                </a:solidFill>
              </a:rPr>
              <a:t>entraunes</a:t>
            </a:r>
            <a:r>
              <a:rPr lang="fr-FR" sz="800" dirty="0">
                <a:solidFill>
                  <a:sysClr val="windowText" lastClr="000000"/>
                </a:solidFill>
              </a:rPr>
              <a:t> où l’</a:t>
            </a:r>
            <a:r>
              <a:rPr lang="fr-FR" sz="800" dirty="0" err="1">
                <a:solidFill>
                  <a:sysClr val="windowText" lastClr="000000"/>
                </a:solidFill>
              </a:rPr>
              <a:t>etape</a:t>
            </a:r>
            <a:r>
              <a:rPr lang="fr-FR" sz="800" dirty="0">
                <a:solidFill>
                  <a:sysClr val="windowText" lastClr="000000"/>
                </a:solidFill>
              </a:rPr>
              <a:t> normal e est rejointe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 Saint Martin d’</a:t>
            </a:r>
            <a:r>
              <a:rPr lang="fr-FR" sz="800" dirty="0" err="1">
                <a:solidFill>
                  <a:sysClr val="windowText" lastClr="000000"/>
                </a:solidFill>
              </a:rPr>
              <a:t>entraunes</a:t>
            </a:r>
            <a:r>
              <a:rPr lang="fr-FR" sz="800" dirty="0">
                <a:solidFill>
                  <a:sysClr val="windowText" lastClr="000000"/>
                </a:solidFill>
              </a:rPr>
              <a:t>, descendre la Vallée vers Guillaumes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 Guillaumes, 2 routes possibles pour Valberg : Prendre la route Valberg par Péone. Ne pas  continuer plus bas que Guillaume 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 l’entrée de Valberg, prendre la rue Jean mineur sur la gauche, Au bout de la rue l’</a:t>
            </a:r>
            <a:r>
              <a:rPr lang="fr-FR" sz="800" dirty="0" err="1">
                <a:solidFill>
                  <a:sysClr val="windowText" lastClr="000000"/>
                </a:solidFill>
              </a:rPr>
              <a:t>Hotel</a:t>
            </a:r>
            <a:r>
              <a:rPr lang="fr-FR" sz="800" dirty="0">
                <a:solidFill>
                  <a:sysClr val="windowText" lastClr="000000"/>
                </a:solidFill>
              </a:rPr>
              <a:t> </a:t>
            </a:r>
            <a:r>
              <a:rPr lang="fr-FR" sz="800" dirty="0" err="1">
                <a:solidFill>
                  <a:sysClr val="windowText" lastClr="000000"/>
                </a:solidFill>
              </a:rPr>
              <a:t>Chastellan</a:t>
            </a:r>
            <a:r>
              <a:rPr lang="fr-FR" sz="800" dirty="0">
                <a:solidFill>
                  <a:sysClr val="windowText" lastClr="000000"/>
                </a:solidFill>
              </a:rPr>
              <a:t> est 50 m sur la gauche,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282643" y="5573470"/>
            <a:ext cx="740074" cy="3385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 err="1"/>
              <a:t>Hotel</a:t>
            </a:r>
            <a:r>
              <a:rPr lang="fr-FR" sz="800" dirty="0"/>
              <a:t> CHASTELLAN</a:t>
            </a:r>
          </a:p>
        </p:txBody>
      </p:sp>
    </p:spTree>
    <p:extLst>
      <p:ext uri="{BB962C8B-B14F-4D97-AF65-F5344CB8AC3E}">
        <p14:creationId xmlns:p14="http://schemas.microsoft.com/office/powerpoint/2010/main" val="316195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ZoneTexte 124"/>
          <p:cNvSpPr txBox="1"/>
          <p:nvPr/>
        </p:nvSpPr>
        <p:spPr>
          <a:xfrm>
            <a:off x="652471" y="143635"/>
            <a:ext cx="804045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6 : VALBERG – MENTON       Vendredi 21 juin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32249"/>
              </p:ext>
            </p:extLst>
          </p:nvPr>
        </p:nvGraphicFramePr>
        <p:xfrm>
          <a:off x="692320" y="559362"/>
          <a:ext cx="3581289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9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8022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cumulé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tronçon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776">
                <a:tc>
                  <a:txBody>
                    <a:bodyPr/>
                    <a:lstStyle/>
                    <a:p>
                      <a:r>
                        <a:rPr lang="fr-FR" sz="800" dirty="0"/>
                        <a:t>Valberg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16675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fr-FR" sz="800" dirty="0"/>
                        <a:t>Beuil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1441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Col de  la Couillole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13,5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1673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Saint-Sauveur sur Tinée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29,5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Col Saint-Martin / La</a:t>
                      </a:r>
                      <a:r>
                        <a:rPr lang="fr-FR" sz="800" baseline="0" dirty="0"/>
                        <a:t> Colmiane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Saint-Martin</a:t>
                      </a:r>
                      <a:r>
                        <a:rPr lang="fr-FR" sz="800" baseline="0" dirty="0"/>
                        <a:t> de Vésubie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58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960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fr-FR" sz="800" dirty="0"/>
                        <a:t>La Bollène Vésubie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73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670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fr-FR" sz="800" dirty="0"/>
                        <a:t>Col Du </a:t>
                      </a:r>
                      <a:r>
                        <a:rPr lang="fr-FR" sz="800" dirty="0" err="1"/>
                        <a:t>Turini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86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1605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Moulinet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800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90">
                <a:tc>
                  <a:txBody>
                    <a:bodyPr/>
                    <a:lstStyle/>
                    <a:p>
                      <a:r>
                        <a:rPr lang="fr-FR" sz="800" dirty="0"/>
                        <a:t>Sospel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111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350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8080">
                <a:tc>
                  <a:txBody>
                    <a:bodyPr/>
                    <a:lstStyle/>
                    <a:p>
                      <a:r>
                        <a:rPr lang="fr-FR" sz="800" dirty="0"/>
                        <a:t>Col de Castillon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118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700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r>
                        <a:rPr lang="fr-FR" sz="800" dirty="0"/>
                        <a:t>Menton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131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2460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7" name="Organigramme : Processus 66"/>
          <p:cNvSpPr/>
          <p:nvPr/>
        </p:nvSpPr>
        <p:spPr>
          <a:xfrm>
            <a:off x="4376652" y="1340768"/>
            <a:ext cx="4328921" cy="207022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Descente rapide direction Beuil sur 6 km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</a:t>
            </a:r>
            <a:r>
              <a:rPr lang="fr-FR" sz="900" dirty="0" err="1">
                <a:solidFill>
                  <a:sysClr val="windowText" lastClr="000000"/>
                </a:solidFill>
              </a:rPr>
              <a:t>beuil</a:t>
            </a:r>
            <a:r>
              <a:rPr lang="fr-FR" sz="900" dirty="0">
                <a:solidFill>
                  <a:sysClr val="windowText" lastClr="000000"/>
                </a:solidFill>
              </a:rPr>
              <a:t>, attention, bien prendre sur la gauche,  direction col de la Couillole en quittant la route principale,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b="1" dirty="0">
                <a:solidFill>
                  <a:sysClr val="windowText" lastClr="000000"/>
                </a:solidFill>
              </a:rPr>
              <a:t>Attention, environ 4 km après Saint-Sauveur, croisement pour col Saint Martin / La Colmiane. Ne pas rater le croisement ! (petite route qui part en épingle  à cheveu et quitte le fond de vallée. Prendre direction </a:t>
            </a:r>
            <a:r>
              <a:rPr lang="fr-FR" sz="900" b="1" dirty="0" err="1">
                <a:solidFill>
                  <a:sysClr val="windowText" lastClr="000000"/>
                </a:solidFill>
              </a:rPr>
              <a:t>Valdeblore</a:t>
            </a:r>
            <a:r>
              <a:rPr lang="fr-FR" sz="900" b="1" dirty="0">
                <a:solidFill>
                  <a:sysClr val="windowText" lastClr="000000"/>
                </a:solidFill>
              </a:rPr>
              <a:t> / La Colmiane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Après le col Saint-Martin et Saint Martin de Vésubie, continuer à descendre la Vallée. Attention, environ 15 km après Saint-Martin de Vésubie, Faire attention de ne pas rater le carrefour qui quitte le fond de vallée direction La Bollène / Col du Turini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col du Turini, direction Moulinet / Sospel.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Traverser Sospel, puis  surveiller direction </a:t>
            </a:r>
            <a:r>
              <a:rPr lang="fr-FR" sz="900" b="1" dirty="0">
                <a:solidFill>
                  <a:sysClr val="windowText" lastClr="000000"/>
                </a:solidFill>
              </a:rPr>
              <a:t>Col de </a:t>
            </a:r>
            <a:r>
              <a:rPr lang="fr-FR" sz="900" dirty="0">
                <a:solidFill>
                  <a:sysClr val="windowText" lastClr="000000"/>
                </a:solidFill>
              </a:rPr>
              <a:t>Castillon (à ne pas confondre avec Direction Castillon, route différente passant par un tunnel interdit au vélo)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Se laisser descendre à Menton dans l’axe  principal jusque 200 m avant le casino situé au niveau du front de mer . Le palais de l'Europe est situé alors sur la gauche.</a:t>
            </a:r>
          </a:p>
        </p:txBody>
      </p:sp>
      <p:sp>
        <p:nvSpPr>
          <p:cNvPr id="69" name="Organigramme : Processus 68"/>
          <p:cNvSpPr/>
          <p:nvPr/>
        </p:nvSpPr>
        <p:spPr>
          <a:xfrm>
            <a:off x="4383539" y="715609"/>
            <a:ext cx="4259941" cy="553151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131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2770 m    D- : 4078 m</a:t>
            </a:r>
          </a:p>
        </p:txBody>
      </p:sp>
      <p:grpSp>
        <p:nvGrpSpPr>
          <p:cNvPr id="7198" name="Groupe 7197"/>
          <p:cNvGrpSpPr/>
          <p:nvPr/>
        </p:nvGrpSpPr>
        <p:grpSpPr>
          <a:xfrm>
            <a:off x="116505" y="3585862"/>
            <a:ext cx="8663643" cy="3215153"/>
            <a:chOff x="213426" y="3585201"/>
            <a:chExt cx="8663643" cy="321515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521" y="3585201"/>
              <a:ext cx="8390548" cy="3215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8" name="Connecteur droit 87"/>
            <p:cNvCxnSpPr/>
            <p:nvPr/>
          </p:nvCxnSpPr>
          <p:spPr>
            <a:xfrm>
              <a:off x="4383539" y="4779150"/>
              <a:ext cx="199" cy="8032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e 85"/>
            <p:cNvGrpSpPr/>
            <p:nvPr/>
          </p:nvGrpSpPr>
          <p:grpSpPr>
            <a:xfrm>
              <a:off x="213426" y="3654026"/>
              <a:ext cx="8307135" cy="2776623"/>
              <a:chOff x="-246359" y="3881022"/>
              <a:chExt cx="8566249" cy="2788144"/>
            </a:xfrm>
          </p:grpSpPr>
          <p:grpSp>
            <p:nvGrpSpPr>
              <p:cNvPr id="85" name="Groupe 84"/>
              <p:cNvGrpSpPr/>
              <p:nvPr/>
            </p:nvGrpSpPr>
            <p:grpSpPr>
              <a:xfrm>
                <a:off x="813916" y="3881022"/>
                <a:ext cx="7505974" cy="2788144"/>
                <a:chOff x="813916" y="3881022"/>
                <a:chExt cx="7505974" cy="2788144"/>
              </a:xfrm>
            </p:grpSpPr>
            <p:cxnSp>
              <p:nvCxnSpPr>
                <p:cNvPr id="10" name="Connecteur droit 9"/>
                <p:cNvCxnSpPr/>
                <p:nvPr/>
              </p:nvCxnSpPr>
              <p:spPr>
                <a:xfrm>
                  <a:off x="7354174" y="4971882"/>
                  <a:ext cx="0" cy="104230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ZoneTexte 10"/>
                <p:cNvSpPr txBox="1"/>
                <p:nvPr/>
              </p:nvSpPr>
              <p:spPr>
                <a:xfrm rot="16200000">
                  <a:off x="6881743" y="4475675"/>
                  <a:ext cx="945747" cy="221476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b="1" dirty="0"/>
                    <a:t>Col du Castillon</a:t>
                  </a:r>
                </a:p>
              </p:txBody>
            </p:sp>
            <p:cxnSp>
              <p:nvCxnSpPr>
                <p:cNvPr id="12" name="Connecteur droit 11"/>
                <p:cNvCxnSpPr/>
                <p:nvPr/>
              </p:nvCxnSpPr>
              <p:spPr>
                <a:xfrm>
                  <a:off x="8246243" y="5158812"/>
                  <a:ext cx="0" cy="15103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necteur droit 12"/>
                <p:cNvCxnSpPr/>
                <p:nvPr/>
              </p:nvCxnSpPr>
              <p:spPr>
                <a:xfrm>
                  <a:off x="6967127" y="4995022"/>
                  <a:ext cx="0" cy="1345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necteur droit 13"/>
                <p:cNvCxnSpPr/>
                <p:nvPr/>
              </p:nvCxnSpPr>
              <p:spPr>
                <a:xfrm>
                  <a:off x="6250234" y="4686501"/>
                  <a:ext cx="0" cy="12554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ZoneTexte 14"/>
                <p:cNvSpPr txBox="1"/>
                <p:nvPr/>
              </p:nvSpPr>
              <p:spPr>
                <a:xfrm rot="16200000">
                  <a:off x="5904782" y="4388943"/>
                  <a:ext cx="684077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Moulinet</a:t>
                  </a:r>
                </a:p>
              </p:txBody>
            </p:sp>
            <p:cxnSp>
              <p:nvCxnSpPr>
                <p:cNvPr id="16" name="Connecteur droit 15"/>
                <p:cNvCxnSpPr/>
                <p:nvPr/>
              </p:nvCxnSpPr>
              <p:spPr>
                <a:xfrm>
                  <a:off x="4897889" y="5030657"/>
                  <a:ext cx="0" cy="10233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cteur droit 17"/>
                <p:cNvCxnSpPr/>
                <p:nvPr/>
              </p:nvCxnSpPr>
              <p:spPr>
                <a:xfrm>
                  <a:off x="3579802" y="4904533"/>
                  <a:ext cx="0" cy="4360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ZoneTexte 19"/>
                <p:cNvSpPr txBox="1"/>
                <p:nvPr/>
              </p:nvSpPr>
              <p:spPr>
                <a:xfrm rot="16200000">
                  <a:off x="3107671" y="4421952"/>
                  <a:ext cx="923636" cy="21544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b="1" dirty="0"/>
                    <a:t>Col Saint-Martin</a:t>
                  </a:r>
                </a:p>
              </p:txBody>
            </p:sp>
            <p:cxnSp>
              <p:nvCxnSpPr>
                <p:cNvPr id="21" name="Connecteur droit 20"/>
                <p:cNvCxnSpPr/>
                <p:nvPr/>
              </p:nvCxnSpPr>
              <p:spPr>
                <a:xfrm>
                  <a:off x="1140667" y="4780758"/>
                  <a:ext cx="0" cy="645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 flipH="1">
                  <a:off x="1539429" y="4927827"/>
                  <a:ext cx="1" cy="3208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ZoneTexte 22"/>
                <p:cNvSpPr txBox="1"/>
                <p:nvPr/>
              </p:nvSpPr>
              <p:spPr>
                <a:xfrm rot="16200000">
                  <a:off x="1049279" y="4326595"/>
                  <a:ext cx="980300" cy="22216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b="1" dirty="0"/>
                    <a:t>Col de la Couillole</a:t>
                  </a:r>
                </a:p>
              </p:txBody>
            </p:sp>
            <p:cxnSp>
              <p:nvCxnSpPr>
                <p:cNvPr id="25" name="Connecteur droit avec flèche 24"/>
                <p:cNvCxnSpPr/>
                <p:nvPr/>
              </p:nvCxnSpPr>
              <p:spPr>
                <a:xfrm>
                  <a:off x="7354174" y="5462732"/>
                  <a:ext cx="873195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necteur droit avec flèche 25"/>
                <p:cNvCxnSpPr/>
                <p:nvPr/>
              </p:nvCxnSpPr>
              <p:spPr>
                <a:xfrm>
                  <a:off x="6967127" y="5462732"/>
                  <a:ext cx="395184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avec flèche 26"/>
                <p:cNvCxnSpPr/>
                <p:nvPr/>
              </p:nvCxnSpPr>
              <p:spPr>
                <a:xfrm>
                  <a:off x="6250235" y="5303636"/>
                  <a:ext cx="716892" cy="12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necteur droit avec flèche 27"/>
                <p:cNvCxnSpPr/>
                <p:nvPr/>
              </p:nvCxnSpPr>
              <p:spPr>
                <a:xfrm>
                  <a:off x="4890532" y="5119898"/>
                  <a:ext cx="662198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ZoneTexte 28"/>
                <p:cNvSpPr txBox="1"/>
                <p:nvPr/>
              </p:nvSpPr>
              <p:spPr>
                <a:xfrm rot="16200000">
                  <a:off x="6625089" y="4573286"/>
                  <a:ext cx="684077" cy="2154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Sospel</a:t>
                  </a:r>
                </a:p>
              </p:txBody>
            </p:sp>
            <p:cxnSp>
              <p:nvCxnSpPr>
                <p:cNvPr id="30" name="Connecteur droit 29"/>
                <p:cNvCxnSpPr/>
                <p:nvPr/>
              </p:nvCxnSpPr>
              <p:spPr>
                <a:xfrm>
                  <a:off x="5552730" y="4823502"/>
                  <a:ext cx="0" cy="4515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ZoneTexte 30"/>
                <p:cNvSpPr txBox="1"/>
                <p:nvPr/>
              </p:nvSpPr>
              <p:spPr>
                <a:xfrm rot="16200000">
                  <a:off x="5164542" y="4327591"/>
                  <a:ext cx="776376" cy="21544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b="1" dirty="0"/>
                    <a:t>Col du </a:t>
                  </a:r>
                  <a:r>
                    <a:rPr lang="fr-FR" sz="800" b="1" dirty="0" err="1"/>
                    <a:t>Turini</a:t>
                  </a:r>
                  <a:r>
                    <a:rPr lang="fr-FR" sz="800" b="1" dirty="0"/>
                    <a:t> </a:t>
                  </a:r>
                </a:p>
              </p:txBody>
            </p: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134355" y="4995022"/>
                  <a:ext cx="0" cy="8300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avec flèche 32"/>
                <p:cNvCxnSpPr/>
                <p:nvPr/>
              </p:nvCxnSpPr>
              <p:spPr>
                <a:xfrm>
                  <a:off x="4046725" y="5343433"/>
                  <a:ext cx="534829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avec flèche 33"/>
                <p:cNvCxnSpPr/>
                <p:nvPr/>
              </p:nvCxnSpPr>
              <p:spPr>
                <a:xfrm>
                  <a:off x="3579802" y="5227621"/>
                  <a:ext cx="486036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avec flèche 34"/>
                <p:cNvCxnSpPr/>
                <p:nvPr/>
              </p:nvCxnSpPr>
              <p:spPr>
                <a:xfrm>
                  <a:off x="2484632" y="5379030"/>
                  <a:ext cx="659270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avec flèche 35"/>
                <p:cNvCxnSpPr/>
                <p:nvPr/>
              </p:nvCxnSpPr>
              <p:spPr>
                <a:xfrm>
                  <a:off x="1539428" y="5146391"/>
                  <a:ext cx="953096" cy="1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Multiplier 36"/>
                <p:cNvSpPr/>
                <p:nvPr/>
              </p:nvSpPr>
              <p:spPr>
                <a:xfrm>
                  <a:off x="2536284" y="6276848"/>
                  <a:ext cx="277984" cy="176216"/>
                </a:xfrm>
                <a:prstGeom prst="mathMultiply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42" name="Connecteur droit 41"/>
                <p:cNvCxnSpPr/>
                <p:nvPr/>
              </p:nvCxnSpPr>
              <p:spPr>
                <a:xfrm flipH="1">
                  <a:off x="4573140" y="4987515"/>
                  <a:ext cx="2" cy="118508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2484632" y="5049262"/>
                  <a:ext cx="0" cy="122202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ZoneTexte 44"/>
                <p:cNvSpPr txBox="1"/>
                <p:nvPr/>
              </p:nvSpPr>
              <p:spPr>
                <a:xfrm>
                  <a:off x="7710406" y="5119069"/>
                  <a:ext cx="33310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800" dirty="0"/>
                    <a:t>13</a:t>
                  </a:r>
                </a:p>
              </p:txBody>
            </p:sp>
            <p:sp>
              <p:nvSpPr>
                <p:cNvPr id="46" name="ZoneTexte 106"/>
                <p:cNvSpPr txBox="1"/>
                <p:nvPr/>
              </p:nvSpPr>
              <p:spPr>
                <a:xfrm>
                  <a:off x="6463646" y="5079236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12</a:t>
                  </a:r>
                </a:p>
              </p:txBody>
            </p:sp>
            <p:sp>
              <p:nvSpPr>
                <p:cNvPr id="47" name="ZoneTexte 106"/>
                <p:cNvSpPr txBox="1"/>
                <p:nvPr/>
              </p:nvSpPr>
              <p:spPr>
                <a:xfrm>
                  <a:off x="5753429" y="4883770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13</a:t>
                  </a:r>
                </a:p>
              </p:txBody>
            </p:sp>
            <p:sp>
              <p:nvSpPr>
                <p:cNvPr id="48" name="ZoneTexte 106"/>
                <p:cNvSpPr txBox="1"/>
                <p:nvPr/>
              </p:nvSpPr>
              <p:spPr>
                <a:xfrm>
                  <a:off x="5117140" y="4881459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13</a:t>
                  </a:r>
                </a:p>
              </p:txBody>
            </p:sp>
            <p:sp>
              <p:nvSpPr>
                <p:cNvPr id="49" name="ZoneTexte 106"/>
                <p:cNvSpPr txBox="1"/>
                <p:nvPr/>
              </p:nvSpPr>
              <p:spPr>
                <a:xfrm>
                  <a:off x="3677211" y="5033282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7</a:t>
                  </a:r>
                </a:p>
              </p:txBody>
            </p:sp>
            <p:sp>
              <p:nvSpPr>
                <p:cNvPr id="50" name="ZoneTexte 106"/>
                <p:cNvSpPr txBox="1"/>
                <p:nvPr/>
              </p:nvSpPr>
              <p:spPr>
                <a:xfrm>
                  <a:off x="813916" y="4903094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6</a:t>
                  </a:r>
                </a:p>
              </p:txBody>
            </p:sp>
            <p:sp>
              <p:nvSpPr>
                <p:cNvPr id="51" name="ZoneTexte 106"/>
                <p:cNvSpPr txBox="1"/>
                <p:nvPr/>
              </p:nvSpPr>
              <p:spPr>
                <a:xfrm>
                  <a:off x="4581553" y="5108399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6</a:t>
                  </a:r>
                </a:p>
              </p:txBody>
            </p:sp>
            <p:sp>
              <p:nvSpPr>
                <p:cNvPr id="52" name="ZoneTexte 106"/>
                <p:cNvSpPr txBox="1"/>
                <p:nvPr/>
              </p:nvSpPr>
              <p:spPr>
                <a:xfrm>
                  <a:off x="4166085" y="5111714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9</a:t>
                  </a:r>
                </a:p>
              </p:txBody>
            </p:sp>
            <p:sp>
              <p:nvSpPr>
                <p:cNvPr id="53" name="Larme 52"/>
                <p:cNvSpPr/>
                <p:nvPr/>
              </p:nvSpPr>
              <p:spPr>
                <a:xfrm rot="18909316">
                  <a:off x="6182200" y="6041855"/>
                  <a:ext cx="136070" cy="131726"/>
                </a:xfrm>
                <a:prstGeom prst="teardrop">
                  <a:avLst>
                    <a:gd name="adj" fmla="val 155771"/>
                  </a:avLst>
                </a:prstGeom>
                <a:gradFill>
                  <a:gsLst>
                    <a:gs pos="0">
                      <a:schemeClr val="tx2">
                        <a:lumMod val="40000"/>
                        <a:lumOff val="60000"/>
                      </a:schemeClr>
                    </a:gs>
                    <a:gs pos="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rgbClr val="0070C0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" name="Larme 53"/>
                <p:cNvSpPr/>
                <p:nvPr/>
              </p:nvSpPr>
              <p:spPr>
                <a:xfrm rot="18909316">
                  <a:off x="4846902" y="6143145"/>
                  <a:ext cx="136070" cy="131726"/>
                </a:xfrm>
                <a:prstGeom prst="teardrop">
                  <a:avLst>
                    <a:gd name="adj" fmla="val 155771"/>
                  </a:avLst>
                </a:prstGeom>
                <a:gradFill>
                  <a:gsLst>
                    <a:gs pos="0">
                      <a:schemeClr val="tx2">
                        <a:lumMod val="40000"/>
                        <a:lumOff val="60000"/>
                      </a:schemeClr>
                    </a:gs>
                    <a:gs pos="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rgbClr val="0070C0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" name="Larme 55"/>
                <p:cNvSpPr/>
                <p:nvPr/>
              </p:nvSpPr>
              <p:spPr>
                <a:xfrm rot="18909316">
                  <a:off x="3075867" y="5894233"/>
                  <a:ext cx="136070" cy="131726"/>
                </a:xfrm>
                <a:prstGeom prst="teardrop">
                  <a:avLst>
                    <a:gd name="adj" fmla="val 155771"/>
                  </a:avLst>
                </a:prstGeom>
                <a:gradFill>
                  <a:gsLst>
                    <a:gs pos="0">
                      <a:schemeClr val="tx2">
                        <a:lumMod val="40000"/>
                        <a:lumOff val="60000"/>
                      </a:schemeClr>
                    </a:gs>
                    <a:gs pos="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rgbClr val="0070C0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Multiplier 56"/>
                <p:cNvSpPr/>
                <p:nvPr/>
              </p:nvSpPr>
              <p:spPr>
                <a:xfrm>
                  <a:off x="4775342" y="6274392"/>
                  <a:ext cx="341798" cy="233508"/>
                </a:xfrm>
                <a:prstGeom prst="mathMultiply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ZoneTexte 106"/>
                <p:cNvSpPr txBox="1"/>
                <p:nvPr/>
              </p:nvSpPr>
              <p:spPr>
                <a:xfrm>
                  <a:off x="2666214" y="5167302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15</a:t>
                  </a:r>
                </a:p>
              </p:txBody>
            </p:sp>
            <p:sp>
              <p:nvSpPr>
                <p:cNvPr id="59" name="ZoneTexte 106"/>
                <p:cNvSpPr txBox="1"/>
                <p:nvPr/>
              </p:nvSpPr>
              <p:spPr>
                <a:xfrm>
                  <a:off x="3221231" y="5021330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6</a:t>
                  </a:r>
                </a:p>
              </p:txBody>
            </p:sp>
            <p:sp>
              <p:nvSpPr>
                <p:cNvPr id="43" name="ZoneTexte 42"/>
                <p:cNvSpPr txBox="1"/>
                <p:nvPr/>
              </p:nvSpPr>
              <p:spPr>
                <a:xfrm rot="16200000">
                  <a:off x="2666303" y="4437153"/>
                  <a:ext cx="936104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 err="1"/>
                    <a:t>Valdeblore</a:t>
                  </a:r>
                  <a:endParaRPr lang="fr-FR" sz="800" dirty="0"/>
                </a:p>
              </p:txBody>
            </p:sp>
            <p:cxnSp>
              <p:nvCxnSpPr>
                <p:cNvPr id="68" name="Connecteur droit avec flèche 67"/>
                <p:cNvCxnSpPr/>
                <p:nvPr/>
              </p:nvCxnSpPr>
              <p:spPr>
                <a:xfrm>
                  <a:off x="3134355" y="5219436"/>
                  <a:ext cx="434568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Connecteur droit avec flèche 77"/>
                <p:cNvCxnSpPr/>
                <p:nvPr/>
              </p:nvCxnSpPr>
              <p:spPr>
                <a:xfrm>
                  <a:off x="4573141" y="5349230"/>
                  <a:ext cx="316906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necteur droit avec flèche 101"/>
                <p:cNvCxnSpPr/>
                <p:nvPr/>
              </p:nvCxnSpPr>
              <p:spPr>
                <a:xfrm>
                  <a:off x="5552730" y="5113714"/>
                  <a:ext cx="697504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ZoneTexte 106"/>
                <p:cNvSpPr txBox="1"/>
                <p:nvPr/>
              </p:nvSpPr>
              <p:spPr>
                <a:xfrm>
                  <a:off x="7080064" y="5119898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7</a:t>
                  </a:r>
                </a:p>
              </p:txBody>
            </p:sp>
            <p:pic>
              <p:nvPicPr>
                <p:cNvPr id="119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19846" y="5547861"/>
                  <a:ext cx="340404" cy="3476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9" name="ZoneTexte 8"/>
                <p:cNvSpPr txBox="1"/>
                <p:nvPr/>
              </p:nvSpPr>
              <p:spPr>
                <a:xfrm rot="16200000">
                  <a:off x="7885331" y="4913843"/>
                  <a:ext cx="684077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Menton</a:t>
                  </a:r>
                </a:p>
              </p:txBody>
            </p:sp>
            <p:sp>
              <p:nvSpPr>
                <p:cNvPr id="41" name="ZoneTexte 40"/>
                <p:cNvSpPr txBox="1"/>
                <p:nvPr/>
              </p:nvSpPr>
              <p:spPr>
                <a:xfrm rot="16200000">
                  <a:off x="4095499" y="4444471"/>
                  <a:ext cx="972109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 err="1"/>
                    <a:t>Roquebiliere</a:t>
                  </a:r>
                  <a:r>
                    <a:rPr lang="fr-FR" sz="800" dirty="0"/>
                    <a:t> vieux</a:t>
                  </a:r>
                </a:p>
              </p:txBody>
            </p:sp>
            <p:sp>
              <p:nvSpPr>
                <p:cNvPr id="17" name="ZoneTexte 16"/>
                <p:cNvSpPr txBox="1"/>
                <p:nvPr/>
              </p:nvSpPr>
              <p:spPr>
                <a:xfrm rot="16200000">
                  <a:off x="4411304" y="4440363"/>
                  <a:ext cx="972109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La Bollène V</a:t>
                  </a:r>
                </a:p>
              </p:txBody>
            </p:sp>
            <p:sp>
              <p:nvSpPr>
                <p:cNvPr id="19" name="ZoneTexte 18"/>
                <p:cNvSpPr txBox="1"/>
                <p:nvPr/>
              </p:nvSpPr>
              <p:spPr>
                <a:xfrm rot="16200000">
                  <a:off x="3597788" y="4458365"/>
                  <a:ext cx="936104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Saint-Martin de V</a:t>
                  </a:r>
                </a:p>
              </p:txBody>
            </p:sp>
            <p:sp>
              <p:nvSpPr>
                <p:cNvPr id="24" name="ZoneTexte 23"/>
                <p:cNvSpPr txBox="1"/>
                <p:nvPr/>
              </p:nvSpPr>
              <p:spPr>
                <a:xfrm rot="16200000">
                  <a:off x="1905045" y="4357103"/>
                  <a:ext cx="1174325" cy="22216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Saint-Sauveur sur Tinée</a:t>
                  </a:r>
                </a:p>
              </p:txBody>
            </p:sp>
          </p:grpSp>
          <p:sp>
            <p:nvSpPr>
              <p:cNvPr id="121" name="ZoneTexte 120"/>
              <p:cNvSpPr txBox="1"/>
              <p:nvPr/>
            </p:nvSpPr>
            <p:spPr>
              <a:xfrm rot="16200000">
                <a:off x="-609782" y="5110226"/>
                <a:ext cx="10038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ALTITUDE</a:t>
                </a:r>
              </a:p>
            </p:txBody>
          </p:sp>
        </p:grpSp>
        <p:sp>
          <p:nvSpPr>
            <p:cNvPr id="79" name="Larme 78"/>
            <p:cNvSpPr/>
            <p:nvPr/>
          </p:nvSpPr>
          <p:spPr>
            <a:xfrm rot="18909316">
              <a:off x="7142740" y="6196623"/>
              <a:ext cx="131954" cy="131182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ZoneTexte 100"/>
            <p:cNvSpPr txBox="1"/>
            <p:nvPr/>
          </p:nvSpPr>
          <p:spPr>
            <a:xfrm rot="16200000">
              <a:off x="1277490" y="4283365"/>
              <a:ext cx="562014" cy="21544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Beuil</a:t>
              </a:r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1241630" y="4361443"/>
              <a:ext cx="0" cy="642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ZoneTexte 102"/>
            <p:cNvSpPr txBox="1"/>
            <p:nvPr/>
          </p:nvSpPr>
          <p:spPr>
            <a:xfrm rot="16200000">
              <a:off x="753273" y="4144925"/>
              <a:ext cx="976249" cy="21544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Valberg</a:t>
              </a:r>
            </a:p>
          </p:txBody>
        </p:sp>
        <p:cxnSp>
          <p:nvCxnSpPr>
            <p:cNvPr id="107" name="Connecteur droit avec flèche 106"/>
            <p:cNvCxnSpPr/>
            <p:nvPr/>
          </p:nvCxnSpPr>
          <p:spPr>
            <a:xfrm>
              <a:off x="1558497" y="4835362"/>
              <a:ext cx="38670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/>
            <p:nvPr/>
          </p:nvCxnSpPr>
          <p:spPr>
            <a:xfrm>
              <a:off x="1241630" y="4896898"/>
              <a:ext cx="316867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ZoneTexte 106"/>
            <p:cNvSpPr txBox="1"/>
            <p:nvPr/>
          </p:nvSpPr>
          <p:spPr>
            <a:xfrm>
              <a:off x="1528780" y="4654606"/>
              <a:ext cx="387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7,5</a:t>
              </a:r>
            </a:p>
          </p:txBody>
        </p:sp>
        <p:sp>
          <p:nvSpPr>
            <p:cNvPr id="113" name="ZoneTexte 106"/>
            <p:cNvSpPr txBox="1"/>
            <p:nvPr/>
          </p:nvSpPr>
          <p:spPr>
            <a:xfrm>
              <a:off x="2141730" y="4689140"/>
              <a:ext cx="387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16</a:t>
              </a:r>
            </a:p>
          </p:txBody>
        </p:sp>
      </p:grpSp>
      <p:sp>
        <p:nvSpPr>
          <p:cNvPr id="80" name="Multiplier 79"/>
          <p:cNvSpPr/>
          <p:nvPr/>
        </p:nvSpPr>
        <p:spPr>
          <a:xfrm>
            <a:off x="2610383" y="5935006"/>
            <a:ext cx="269575" cy="175488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Multiplier 80"/>
          <p:cNvSpPr/>
          <p:nvPr/>
        </p:nvSpPr>
        <p:spPr>
          <a:xfrm>
            <a:off x="725634" y="5074106"/>
            <a:ext cx="331459" cy="232543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2" name="Connecteur droit 81"/>
          <p:cNvCxnSpPr/>
          <p:nvPr/>
        </p:nvCxnSpPr>
        <p:spPr>
          <a:xfrm>
            <a:off x="2940978" y="5306649"/>
            <a:ext cx="3" cy="615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/>
          <p:nvPr/>
        </p:nvCxnSpPr>
        <p:spPr>
          <a:xfrm>
            <a:off x="2764889" y="5520281"/>
            <a:ext cx="184876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106"/>
          <p:cNvSpPr txBox="1"/>
          <p:nvPr/>
        </p:nvSpPr>
        <p:spPr>
          <a:xfrm>
            <a:off x="2713752" y="5268609"/>
            <a:ext cx="287150" cy="21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800" dirty="0"/>
              <a:t>4</a:t>
            </a:r>
          </a:p>
        </p:txBody>
      </p:sp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704989" y="6286611"/>
            <a:ext cx="288210" cy="289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221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6860</TotalTime>
  <Words>1819</Words>
  <Application>Microsoft Office PowerPoint</Application>
  <PresentationFormat>Affichage à l'écran (4:3)</PresentationFormat>
  <Paragraphs>604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Broadway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fx</dc:creator>
  <cp:lastModifiedBy>Francois .</cp:lastModifiedBy>
  <cp:revision>75</cp:revision>
  <cp:lastPrinted>2016-04-18T17:24:24Z</cp:lastPrinted>
  <dcterms:created xsi:type="dcterms:W3CDTF">2014-04-30T20:17:24Z</dcterms:created>
  <dcterms:modified xsi:type="dcterms:W3CDTF">2019-06-04T18:57:11Z</dcterms:modified>
</cp:coreProperties>
</file>